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3" r:id="rId3"/>
    <p:sldId id="301" r:id="rId4"/>
    <p:sldId id="305" r:id="rId5"/>
    <p:sldId id="302" r:id="rId6"/>
    <p:sldId id="308" r:id="rId7"/>
    <p:sldId id="304" r:id="rId8"/>
    <p:sldId id="303" r:id="rId9"/>
    <p:sldId id="306" r:id="rId10"/>
    <p:sldId id="300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900"/>
    <a:srgbClr val="07E7FF"/>
    <a:srgbClr val="CC00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6114" autoAdjust="0"/>
  </p:normalViewPr>
  <p:slideViewPr>
    <p:cSldViewPr>
      <p:cViewPr>
        <p:scale>
          <a:sx n="100" d="100"/>
          <a:sy n="100" d="100"/>
        </p:scale>
        <p:origin x="-54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74C1E-8858-4064-A99E-A7B5CD10FDCA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8D4E-46BD-4005-8F4A-A470625365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Pliki/W&#281;z&#322;y/S7%20schematy%20w&#281;z&#322;y_Zabornia.pdf" TargetMode="External"/><Relationship Id="rId5" Type="http://schemas.openxmlformats.org/officeDocument/2006/relationships/hyperlink" Target="Pliki/W&#281;z&#322;y/S7%20schematy%20w&#281;z&#322;y_Skomielna%20Bia&#322;a.pdf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714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23850" y="42863"/>
          <a:ext cx="1079500" cy="760412"/>
        </p:xfrm>
        <a:graphic>
          <a:graphicData uri="http://schemas.openxmlformats.org/presentationml/2006/ole">
            <p:oleObj spid="_x0000_s1026" name="CorelDRAW" r:id="rId3" imgW="2111760" imgH="1511640" progId="">
              <p:embed/>
            </p:oleObj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275856" y="6032321"/>
            <a:ext cx="25923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rgbClr val="7F7F7F"/>
                </a:solidFill>
                <a:latin typeface="Calibri" pitchFamily="34" charset="0"/>
              </a:rPr>
              <a:t>GRUDZIEŃ 2014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772816"/>
            <a:ext cx="9144000" cy="324036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0" y="2037035"/>
            <a:ext cx="9144000" cy="2616101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 smtClean="0">
                <a:solidFill>
                  <a:srgbClr val="F56900"/>
                </a:solidFill>
                <a:latin typeface="Calibri" pitchFamily="34" charset="0"/>
              </a:rPr>
              <a:t>BUDOWA DROGI EKSPRESOWEJ S7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Kraków - Rabka Zdrój na odcinku Lubień - Rabka Zdrój </a:t>
            </a:r>
            <a:b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km 713+580,21 – km 729 + 410,00 oraz budowy nowego odcinka drogi krajowej nr 47 klasy GP na odcinku Rabka Zdrój – Chabówka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km 0+000,00 – km 0+877,22</a:t>
            </a:r>
            <a:endParaRPr lang="pl-PL" sz="3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7504" y="6444044"/>
            <a:ext cx="734481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56900"/>
                </a:solidFill>
                <a:latin typeface="Calibri" pitchFamily="34" charset="0"/>
              </a:rPr>
              <a:t>Generalna Dyrekcja Dróg Krajowych i Autostrad Oddział w Krakowie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714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323850" y="42863"/>
          <a:ext cx="1079500" cy="760412"/>
        </p:xfrm>
        <a:graphic>
          <a:graphicData uri="http://schemas.openxmlformats.org/presentationml/2006/ole">
            <p:oleObj spid="_x0000_s97282" name="CorelDRAW" r:id="rId3" imgW="2111760" imgH="1511640" progId="">
              <p:embed/>
            </p:oleObj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2060848"/>
            <a:ext cx="91440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0" y="2996952"/>
            <a:ext cx="9144000" cy="923330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DZIĘKUJEMY</a:t>
            </a:r>
            <a:r>
              <a:rPr lang="pl-PL" sz="5400" b="1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pl-PL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ZA</a:t>
            </a:r>
            <a:r>
              <a:rPr lang="pl-PL" sz="5400" b="1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pl-PL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UWAGĘ</a:t>
            </a:r>
            <a:endParaRPr lang="pl-PL" sz="54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496" y="6444044"/>
            <a:ext cx="74168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56900"/>
                </a:solidFill>
                <a:latin typeface="Calibri" pitchFamily="34" charset="0"/>
              </a:rPr>
              <a:t>Generalna Dyrekcja Dróg Krajowych i Autostrad Oddział w Krakowie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S_7_Lubien_Rabka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0" y="900000"/>
            <a:ext cx="7633846" cy="5400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714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850" y="42863"/>
          <a:ext cx="1079500" cy="760412"/>
        </p:xfrm>
        <a:graphic>
          <a:graphicData uri="http://schemas.openxmlformats.org/presentationml/2006/ole">
            <p:oleObj spid="_x0000_s28674" name="CorelDRAW" r:id="rId4" imgW="2111760" imgH="1511640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403648" y="138698"/>
            <a:ext cx="7740352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000" b="1" dirty="0" smtClean="0">
                <a:solidFill>
                  <a:schemeClr val="bg1"/>
                </a:solidFill>
                <a:latin typeface="Calibri" pitchFamily="34" charset="0"/>
              </a:rPr>
              <a:t>Plan sytuacyjny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11560" y="2736000"/>
            <a:ext cx="1872208" cy="8002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S–7 </a:t>
            </a:r>
          </a:p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odc. Lubień </a:t>
            </a:r>
          </a:p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– Rabka Zdrój</a:t>
            </a:r>
          </a:p>
          <a:p>
            <a:pPr algn="ctr"/>
            <a:r>
              <a:rPr lang="pl-PL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Planowany do realizacji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491880" y="1412776"/>
            <a:ext cx="2700000" cy="230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Istniejący odc. S-7 Myślenice - Lubień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0" y="6488668"/>
            <a:ext cx="74168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56900"/>
                </a:solidFill>
                <a:latin typeface="Calibri" pitchFamily="34" charset="0"/>
              </a:rPr>
              <a:t>Generalna Dyrekcja Dróg Krajowych i Autostrad Oddział w Krakowie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714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850" y="42863"/>
          <a:ext cx="1079500" cy="760412"/>
        </p:xfrm>
        <a:graphic>
          <a:graphicData uri="http://schemas.openxmlformats.org/presentationml/2006/ole">
            <p:oleObj spid="_x0000_s139266" name="CorelDRAW" r:id="rId3" imgW="2111760" imgH="1511640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403648" y="169476"/>
            <a:ext cx="774035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Lokalizacja inwestycji w powiatach i gminach</a:t>
            </a:r>
          </a:p>
        </p:txBody>
      </p:sp>
      <p:pic>
        <p:nvPicPr>
          <p:cNvPr id="11" name="Picture 11" descr="C:\Users\waugustyn\Desktop\dla Andrzeja\Pliki\Orientacja gmina Jordanó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85150" y="-918165"/>
            <a:ext cx="5573700" cy="91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419872" y="5809802"/>
            <a:ext cx="1728192" cy="461665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Powiat Suski Gmina Jordanów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483768" y="3327375"/>
            <a:ext cx="18002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Powiat Myślenicki Gmina Lubień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092281" y="2420888"/>
            <a:ext cx="2016223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Powiat Nowotarski </a:t>
            </a:r>
          </a:p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Gmina Rabka Zdój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092280" y="4725144"/>
            <a:ext cx="2060079" cy="461665"/>
          </a:xfrm>
          <a:prstGeom prst="rect">
            <a:avLst/>
          </a:prstGeom>
          <a:solidFill>
            <a:srgbClr val="0C22F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Powiat Nowotarski Gmina Raba Wyżna</a:t>
            </a:r>
          </a:p>
        </p:txBody>
      </p:sp>
      <p:sp>
        <p:nvSpPr>
          <p:cNvPr id="18" name="Elipsa 17"/>
          <p:cNvSpPr/>
          <p:nvPr/>
        </p:nvSpPr>
        <p:spPr>
          <a:xfrm>
            <a:off x="4355976" y="4693106"/>
            <a:ext cx="504056" cy="50405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704000" y="3852000"/>
            <a:ext cx="504056" cy="50405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hlinkClick r:id="rId5" action="ppaction://hlinkfile"/>
          </p:cNvPr>
          <p:cNvSpPr txBox="1"/>
          <p:nvPr/>
        </p:nvSpPr>
        <p:spPr>
          <a:xfrm>
            <a:off x="4139952" y="4149080"/>
            <a:ext cx="1080120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Węzeł </a:t>
            </a:r>
          </a:p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Skomielna</a:t>
            </a:r>
          </a:p>
        </p:txBody>
      </p:sp>
      <p:sp>
        <p:nvSpPr>
          <p:cNvPr id="21" name="pole tekstowe 20">
            <a:hlinkClick r:id="rId6" action="ppaction://hlinkfile"/>
          </p:cNvPr>
          <p:cNvSpPr txBox="1"/>
          <p:nvPr/>
        </p:nvSpPr>
        <p:spPr>
          <a:xfrm>
            <a:off x="7956376" y="3284984"/>
            <a:ext cx="1030039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Węzeł </a:t>
            </a:r>
          </a:p>
          <a:p>
            <a:pPr algn="ctr"/>
            <a:r>
              <a:rPr lang="pl-P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Zabornia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35496" y="6444044"/>
            <a:ext cx="74168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56900"/>
                </a:solidFill>
                <a:latin typeface="Calibri" pitchFamily="34" charset="0"/>
              </a:rPr>
              <a:t>Generalna Dyrekcja Dróg Krajowych i Autostrad Oddział w Krakowie</a:t>
            </a:r>
          </a:p>
        </p:txBody>
      </p:sp>
      <p:sp>
        <p:nvSpPr>
          <p:cNvPr id="23" name="Elipsa 22"/>
          <p:cNvSpPr/>
          <p:nvPr/>
        </p:nvSpPr>
        <p:spPr>
          <a:xfrm>
            <a:off x="144000" y="2448000"/>
            <a:ext cx="504056" cy="504056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hlinkClick r:id="rId5" action="ppaction://hlinkfile"/>
          </p:cNvPr>
          <p:cNvSpPr txBox="1"/>
          <p:nvPr/>
        </p:nvSpPr>
        <p:spPr>
          <a:xfrm>
            <a:off x="755576" y="2564904"/>
            <a:ext cx="1080120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MOP Lubień</a:t>
            </a:r>
          </a:p>
        </p:txBody>
      </p:sp>
      <p:sp>
        <p:nvSpPr>
          <p:cNvPr id="25" name="Elipsa 24"/>
          <p:cNvSpPr/>
          <p:nvPr/>
        </p:nvSpPr>
        <p:spPr>
          <a:xfrm>
            <a:off x="1907704" y="5445224"/>
            <a:ext cx="504056" cy="504056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hlinkClick r:id="rId5" action="ppaction://hlinkfile"/>
          </p:cNvPr>
          <p:cNvSpPr txBox="1"/>
          <p:nvPr/>
        </p:nvSpPr>
        <p:spPr>
          <a:xfrm>
            <a:off x="1547664" y="5085184"/>
            <a:ext cx="1368152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MOP Krzeczów</a:t>
            </a:r>
          </a:p>
        </p:txBody>
      </p:sp>
      <p:sp>
        <p:nvSpPr>
          <p:cNvPr id="27" name="Elipsa 26"/>
          <p:cNvSpPr/>
          <p:nvPr/>
        </p:nvSpPr>
        <p:spPr>
          <a:xfrm>
            <a:off x="6534000" y="3978000"/>
            <a:ext cx="504056" cy="504056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hlinkClick r:id="rId5" action="ppaction://hlinkfile"/>
          </p:cNvPr>
          <p:cNvSpPr txBox="1"/>
          <p:nvPr/>
        </p:nvSpPr>
        <p:spPr>
          <a:xfrm>
            <a:off x="5508104" y="3645024"/>
            <a:ext cx="1584176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MOP Zbójecka Góra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podklad_k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0000"/>
            <a:ext cx="9144000" cy="5669994"/>
          </a:xfrm>
          <a:prstGeom prst="rect">
            <a:avLst/>
          </a:prstGeom>
        </p:spPr>
      </p:pic>
      <p:pic>
        <p:nvPicPr>
          <p:cNvPr id="23" name="Obraz 22" descr="podklad_b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20000"/>
            <a:ext cx="9144000" cy="5669994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714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850" y="42863"/>
          <a:ext cx="1079500" cy="760412"/>
        </p:xfrm>
        <a:graphic>
          <a:graphicData uri="http://schemas.openxmlformats.org/presentationml/2006/ole">
            <p:oleObj spid="_x0000_s144386" name="CorelDRAW" r:id="rId5" imgW="2111760" imgH="1511640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403648" y="169476"/>
            <a:ext cx="774035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Podział inwestycji na odcinki realizacyjne</a:t>
            </a:r>
          </a:p>
        </p:txBody>
      </p:sp>
      <p:sp>
        <p:nvSpPr>
          <p:cNvPr id="28" name="Dowolny kształt 27"/>
          <p:cNvSpPr/>
          <p:nvPr/>
        </p:nvSpPr>
        <p:spPr>
          <a:xfrm>
            <a:off x="306562" y="1754802"/>
            <a:ext cx="2447209" cy="4048992"/>
          </a:xfrm>
          <a:custGeom>
            <a:avLst/>
            <a:gdLst>
              <a:gd name="connsiteX0" fmla="*/ 0 w 2447209"/>
              <a:gd name="connsiteY0" fmla="*/ 0 h 4047850"/>
              <a:gd name="connsiteX1" fmla="*/ 169137 w 2447209"/>
              <a:gd name="connsiteY1" fmla="*/ 211422 h 4047850"/>
              <a:gd name="connsiteX2" fmla="*/ 206136 w 2447209"/>
              <a:gd name="connsiteY2" fmla="*/ 338275 h 4047850"/>
              <a:gd name="connsiteX3" fmla="*/ 147995 w 2447209"/>
              <a:gd name="connsiteY3" fmla="*/ 475700 h 4047850"/>
              <a:gd name="connsiteX4" fmla="*/ 126853 w 2447209"/>
              <a:gd name="connsiteY4" fmla="*/ 676551 h 4047850"/>
              <a:gd name="connsiteX5" fmla="*/ 184994 w 2447209"/>
              <a:gd name="connsiteY5" fmla="*/ 935543 h 4047850"/>
              <a:gd name="connsiteX6" fmla="*/ 369988 w 2447209"/>
              <a:gd name="connsiteY6" fmla="*/ 1189249 h 4047850"/>
              <a:gd name="connsiteX7" fmla="*/ 602552 w 2447209"/>
              <a:gd name="connsiteY7" fmla="*/ 1569808 h 4047850"/>
              <a:gd name="connsiteX8" fmla="*/ 692407 w 2447209"/>
              <a:gd name="connsiteY8" fmla="*/ 1860514 h 4047850"/>
              <a:gd name="connsiteX9" fmla="*/ 708263 w 2447209"/>
              <a:gd name="connsiteY9" fmla="*/ 2219931 h 4047850"/>
              <a:gd name="connsiteX10" fmla="*/ 676550 w 2447209"/>
              <a:gd name="connsiteY10" fmla="*/ 2478923 h 4047850"/>
              <a:gd name="connsiteX11" fmla="*/ 618409 w 2447209"/>
              <a:gd name="connsiteY11" fmla="*/ 2743200 h 4047850"/>
              <a:gd name="connsiteX12" fmla="*/ 650122 w 2447209"/>
              <a:gd name="connsiteY12" fmla="*/ 3002192 h 4047850"/>
              <a:gd name="connsiteX13" fmla="*/ 787547 w 2447209"/>
              <a:gd name="connsiteY13" fmla="*/ 3292897 h 4047850"/>
              <a:gd name="connsiteX14" fmla="*/ 1057110 w 2447209"/>
              <a:gd name="connsiteY14" fmla="*/ 3525462 h 4047850"/>
              <a:gd name="connsiteX15" fmla="*/ 1464097 w 2447209"/>
              <a:gd name="connsiteY15" fmla="*/ 3736884 h 4047850"/>
              <a:gd name="connsiteX16" fmla="*/ 1897512 w 2447209"/>
              <a:gd name="connsiteY16" fmla="*/ 3985304 h 4047850"/>
              <a:gd name="connsiteX17" fmla="*/ 2145933 w 2447209"/>
              <a:gd name="connsiteY17" fmla="*/ 4038160 h 4047850"/>
              <a:gd name="connsiteX18" fmla="*/ 2447209 w 2447209"/>
              <a:gd name="connsiteY18" fmla="*/ 4043445 h 4047850"/>
              <a:gd name="connsiteX0" fmla="*/ 0 w 2447209"/>
              <a:gd name="connsiteY0" fmla="*/ 0 h 4048992"/>
              <a:gd name="connsiteX1" fmla="*/ 169137 w 2447209"/>
              <a:gd name="connsiteY1" fmla="*/ 211422 h 4048992"/>
              <a:gd name="connsiteX2" fmla="*/ 206136 w 2447209"/>
              <a:gd name="connsiteY2" fmla="*/ 338275 h 4048992"/>
              <a:gd name="connsiteX3" fmla="*/ 147995 w 2447209"/>
              <a:gd name="connsiteY3" fmla="*/ 475700 h 4048992"/>
              <a:gd name="connsiteX4" fmla="*/ 126853 w 2447209"/>
              <a:gd name="connsiteY4" fmla="*/ 676551 h 4048992"/>
              <a:gd name="connsiteX5" fmla="*/ 184994 w 2447209"/>
              <a:gd name="connsiteY5" fmla="*/ 935543 h 4048992"/>
              <a:gd name="connsiteX6" fmla="*/ 369988 w 2447209"/>
              <a:gd name="connsiteY6" fmla="*/ 1189249 h 4048992"/>
              <a:gd name="connsiteX7" fmla="*/ 602552 w 2447209"/>
              <a:gd name="connsiteY7" fmla="*/ 1569808 h 4048992"/>
              <a:gd name="connsiteX8" fmla="*/ 692407 w 2447209"/>
              <a:gd name="connsiteY8" fmla="*/ 1860514 h 4048992"/>
              <a:gd name="connsiteX9" fmla="*/ 708263 w 2447209"/>
              <a:gd name="connsiteY9" fmla="*/ 2219931 h 4048992"/>
              <a:gd name="connsiteX10" fmla="*/ 676550 w 2447209"/>
              <a:gd name="connsiteY10" fmla="*/ 2478923 h 4048992"/>
              <a:gd name="connsiteX11" fmla="*/ 618409 w 2447209"/>
              <a:gd name="connsiteY11" fmla="*/ 2743200 h 4048992"/>
              <a:gd name="connsiteX12" fmla="*/ 650122 w 2447209"/>
              <a:gd name="connsiteY12" fmla="*/ 3002192 h 4048992"/>
              <a:gd name="connsiteX13" fmla="*/ 787547 w 2447209"/>
              <a:gd name="connsiteY13" fmla="*/ 3292897 h 4048992"/>
              <a:gd name="connsiteX14" fmla="*/ 1057110 w 2447209"/>
              <a:gd name="connsiteY14" fmla="*/ 3525462 h 4048992"/>
              <a:gd name="connsiteX15" fmla="*/ 1464097 w 2447209"/>
              <a:gd name="connsiteY15" fmla="*/ 3736884 h 4048992"/>
              <a:gd name="connsiteX16" fmla="*/ 1889174 w 2447209"/>
              <a:gd name="connsiteY16" fmla="*/ 3978454 h 4048992"/>
              <a:gd name="connsiteX17" fmla="*/ 2145933 w 2447209"/>
              <a:gd name="connsiteY17" fmla="*/ 4038160 h 4048992"/>
              <a:gd name="connsiteX18" fmla="*/ 2447209 w 2447209"/>
              <a:gd name="connsiteY18" fmla="*/ 4043445 h 4048992"/>
              <a:gd name="connsiteX0" fmla="*/ 0 w 2447209"/>
              <a:gd name="connsiteY0" fmla="*/ 0 h 4048992"/>
              <a:gd name="connsiteX1" fmla="*/ 169137 w 2447209"/>
              <a:gd name="connsiteY1" fmla="*/ 211422 h 4048992"/>
              <a:gd name="connsiteX2" fmla="*/ 206136 w 2447209"/>
              <a:gd name="connsiteY2" fmla="*/ 338275 h 4048992"/>
              <a:gd name="connsiteX3" fmla="*/ 147995 w 2447209"/>
              <a:gd name="connsiteY3" fmla="*/ 475700 h 4048992"/>
              <a:gd name="connsiteX4" fmla="*/ 126853 w 2447209"/>
              <a:gd name="connsiteY4" fmla="*/ 676551 h 4048992"/>
              <a:gd name="connsiteX5" fmla="*/ 184994 w 2447209"/>
              <a:gd name="connsiteY5" fmla="*/ 935543 h 4048992"/>
              <a:gd name="connsiteX6" fmla="*/ 369988 w 2447209"/>
              <a:gd name="connsiteY6" fmla="*/ 1189249 h 4048992"/>
              <a:gd name="connsiteX7" fmla="*/ 602552 w 2447209"/>
              <a:gd name="connsiteY7" fmla="*/ 1569808 h 4048992"/>
              <a:gd name="connsiteX8" fmla="*/ 692407 w 2447209"/>
              <a:gd name="connsiteY8" fmla="*/ 1860514 h 4048992"/>
              <a:gd name="connsiteX9" fmla="*/ 708263 w 2447209"/>
              <a:gd name="connsiteY9" fmla="*/ 2219931 h 4048992"/>
              <a:gd name="connsiteX10" fmla="*/ 676550 w 2447209"/>
              <a:gd name="connsiteY10" fmla="*/ 2478923 h 4048992"/>
              <a:gd name="connsiteX11" fmla="*/ 618409 w 2447209"/>
              <a:gd name="connsiteY11" fmla="*/ 2743200 h 4048992"/>
              <a:gd name="connsiteX12" fmla="*/ 650122 w 2447209"/>
              <a:gd name="connsiteY12" fmla="*/ 3002192 h 4048992"/>
              <a:gd name="connsiteX13" fmla="*/ 787547 w 2447209"/>
              <a:gd name="connsiteY13" fmla="*/ 3292897 h 4048992"/>
              <a:gd name="connsiteX14" fmla="*/ 1057110 w 2447209"/>
              <a:gd name="connsiteY14" fmla="*/ 3525462 h 4048992"/>
              <a:gd name="connsiteX15" fmla="*/ 1464097 w 2447209"/>
              <a:gd name="connsiteY15" fmla="*/ 3736884 h 4048992"/>
              <a:gd name="connsiteX16" fmla="*/ 1889174 w 2447209"/>
              <a:gd name="connsiteY16" fmla="*/ 3978454 h 4048992"/>
              <a:gd name="connsiteX17" fmla="*/ 2145933 w 2447209"/>
              <a:gd name="connsiteY17" fmla="*/ 4038160 h 4048992"/>
              <a:gd name="connsiteX18" fmla="*/ 2447209 w 2447209"/>
              <a:gd name="connsiteY18" fmla="*/ 4043445 h 4048992"/>
              <a:gd name="connsiteX0" fmla="*/ 0 w 2447209"/>
              <a:gd name="connsiteY0" fmla="*/ 0 h 4048992"/>
              <a:gd name="connsiteX1" fmla="*/ 169137 w 2447209"/>
              <a:gd name="connsiteY1" fmla="*/ 211422 h 4048992"/>
              <a:gd name="connsiteX2" fmla="*/ 206136 w 2447209"/>
              <a:gd name="connsiteY2" fmla="*/ 338275 h 4048992"/>
              <a:gd name="connsiteX3" fmla="*/ 147995 w 2447209"/>
              <a:gd name="connsiteY3" fmla="*/ 475700 h 4048992"/>
              <a:gd name="connsiteX4" fmla="*/ 126853 w 2447209"/>
              <a:gd name="connsiteY4" fmla="*/ 676551 h 4048992"/>
              <a:gd name="connsiteX5" fmla="*/ 184994 w 2447209"/>
              <a:gd name="connsiteY5" fmla="*/ 935543 h 4048992"/>
              <a:gd name="connsiteX6" fmla="*/ 369988 w 2447209"/>
              <a:gd name="connsiteY6" fmla="*/ 1189249 h 4048992"/>
              <a:gd name="connsiteX7" fmla="*/ 602552 w 2447209"/>
              <a:gd name="connsiteY7" fmla="*/ 1569808 h 4048992"/>
              <a:gd name="connsiteX8" fmla="*/ 692407 w 2447209"/>
              <a:gd name="connsiteY8" fmla="*/ 1860514 h 4048992"/>
              <a:gd name="connsiteX9" fmla="*/ 708263 w 2447209"/>
              <a:gd name="connsiteY9" fmla="*/ 2219931 h 4048992"/>
              <a:gd name="connsiteX10" fmla="*/ 676550 w 2447209"/>
              <a:gd name="connsiteY10" fmla="*/ 2478923 h 4048992"/>
              <a:gd name="connsiteX11" fmla="*/ 618409 w 2447209"/>
              <a:gd name="connsiteY11" fmla="*/ 2743200 h 4048992"/>
              <a:gd name="connsiteX12" fmla="*/ 650122 w 2447209"/>
              <a:gd name="connsiteY12" fmla="*/ 3002192 h 4048992"/>
              <a:gd name="connsiteX13" fmla="*/ 787547 w 2447209"/>
              <a:gd name="connsiteY13" fmla="*/ 3292897 h 4048992"/>
              <a:gd name="connsiteX14" fmla="*/ 1057110 w 2447209"/>
              <a:gd name="connsiteY14" fmla="*/ 3525462 h 4048992"/>
              <a:gd name="connsiteX15" fmla="*/ 1464097 w 2447209"/>
              <a:gd name="connsiteY15" fmla="*/ 3736884 h 4048992"/>
              <a:gd name="connsiteX16" fmla="*/ 1889174 w 2447209"/>
              <a:gd name="connsiteY16" fmla="*/ 3978454 h 4048992"/>
              <a:gd name="connsiteX17" fmla="*/ 2145933 w 2447209"/>
              <a:gd name="connsiteY17" fmla="*/ 4038160 h 4048992"/>
              <a:gd name="connsiteX18" fmla="*/ 2447209 w 2447209"/>
              <a:gd name="connsiteY18" fmla="*/ 4043445 h 404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47209" h="4048992">
                <a:moveTo>
                  <a:pt x="0" y="0"/>
                </a:moveTo>
                <a:cubicBezTo>
                  <a:pt x="67390" y="77521"/>
                  <a:pt x="134781" y="155043"/>
                  <a:pt x="169137" y="211422"/>
                </a:cubicBezTo>
                <a:cubicBezTo>
                  <a:pt x="203493" y="267801"/>
                  <a:pt x="209660" y="294229"/>
                  <a:pt x="206136" y="338275"/>
                </a:cubicBezTo>
                <a:cubicBezTo>
                  <a:pt x="202612" y="382321"/>
                  <a:pt x="161209" y="419321"/>
                  <a:pt x="147995" y="475700"/>
                </a:cubicBezTo>
                <a:cubicBezTo>
                  <a:pt x="134781" y="532079"/>
                  <a:pt x="120687" y="599911"/>
                  <a:pt x="126853" y="676551"/>
                </a:cubicBezTo>
                <a:cubicBezTo>
                  <a:pt x="133019" y="753191"/>
                  <a:pt x="144472" y="850093"/>
                  <a:pt x="184994" y="935543"/>
                </a:cubicBezTo>
                <a:cubicBezTo>
                  <a:pt x="225516" y="1020993"/>
                  <a:pt x="300395" y="1083538"/>
                  <a:pt x="369988" y="1189249"/>
                </a:cubicBezTo>
                <a:cubicBezTo>
                  <a:pt x="439581" y="1294960"/>
                  <a:pt x="548816" y="1457931"/>
                  <a:pt x="602552" y="1569808"/>
                </a:cubicBezTo>
                <a:cubicBezTo>
                  <a:pt x="656288" y="1681685"/>
                  <a:pt x="670443" y="1755471"/>
                  <a:pt x="692407" y="1860514"/>
                </a:cubicBezTo>
                <a:cubicBezTo>
                  <a:pt x="710026" y="1968868"/>
                  <a:pt x="710906" y="2116863"/>
                  <a:pt x="708263" y="2219931"/>
                </a:cubicBezTo>
                <a:cubicBezTo>
                  <a:pt x="705620" y="2322999"/>
                  <a:pt x="691526" y="2391712"/>
                  <a:pt x="676550" y="2478923"/>
                </a:cubicBezTo>
                <a:cubicBezTo>
                  <a:pt x="661574" y="2566135"/>
                  <a:pt x="622814" y="2655989"/>
                  <a:pt x="618409" y="2743200"/>
                </a:cubicBezTo>
                <a:cubicBezTo>
                  <a:pt x="614004" y="2830411"/>
                  <a:pt x="621932" y="2910576"/>
                  <a:pt x="650122" y="3002192"/>
                </a:cubicBezTo>
                <a:cubicBezTo>
                  <a:pt x="678312" y="3093808"/>
                  <a:pt x="719716" y="3205685"/>
                  <a:pt x="787547" y="3292897"/>
                </a:cubicBezTo>
                <a:cubicBezTo>
                  <a:pt x="855378" y="3380109"/>
                  <a:pt x="944352" y="3451464"/>
                  <a:pt x="1057110" y="3525462"/>
                </a:cubicBezTo>
                <a:cubicBezTo>
                  <a:pt x="1169868" y="3599460"/>
                  <a:pt x="1325420" y="3661385"/>
                  <a:pt x="1464097" y="3736884"/>
                </a:cubicBezTo>
                <a:cubicBezTo>
                  <a:pt x="1602774" y="3812383"/>
                  <a:pt x="1775535" y="3928241"/>
                  <a:pt x="1889174" y="3978454"/>
                </a:cubicBezTo>
                <a:cubicBezTo>
                  <a:pt x="1993988" y="4005794"/>
                  <a:pt x="2052927" y="4027328"/>
                  <a:pt x="2145933" y="4038160"/>
                </a:cubicBezTo>
                <a:cubicBezTo>
                  <a:pt x="2238939" y="4048992"/>
                  <a:pt x="2342379" y="4045647"/>
                  <a:pt x="2447209" y="4043445"/>
                </a:cubicBezTo>
              </a:path>
            </a:pathLst>
          </a:custGeom>
          <a:ln w="76200">
            <a:solidFill>
              <a:srgbClr val="FF0000"/>
            </a:solidFill>
          </a:ln>
          <a:effectLst>
            <a:outerShdw blurRad="50800" dist="127000" dir="72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Dowolny kształt 28"/>
          <p:cNvSpPr/>
          <p:nvPr/>
        </p:nvSpPr>
        <p:spPr>
          <a:xfrm>
            <a:off x="2757488" y="4995863"/>
            <a:ext cx="1614487" cy="795337"/>
          </a:xfrm>
          <a:custGeom>
            <a:avLst/>
            <a:gdLst>
              <a:gd name="connsiteX0" fmla="*/ 0 w 1614487"/>
              <a:gd name="connsiteY0" fmla="*/ 795337 h 795337"/>
              <a:gd name="connsiteX1" fmla="*/ 166687 w 1614487"/>
              <a:gd name="connsiteY1" fmla="*/ 757237 h 795337"/>
              <a:gd name="connsiteX2" fmla="*/ 381000 w 1614487"/>
              <a:gd name="connsiteY2" fmla="*/ 666750 h 795337"/>
              <a:gd name="connsiteX3" fmla="*/ 695325 w 1614487"/>
              <a:gd name="connsiteY3" fmla="*/ 476250 h 795337"/>
              <a:gd name="connsiteX4" fmla="*/ 962025 w 1614487"/>
              <a:gd name="connsiteY4" fmla="*/ 319087 h 795337"/>
              <a:gd name="connsiteX5" fmla="*/ 1166812 w 1614487"/>
              <a:gd name="connsiteY5" fmla="*/ 200025 h 795337"/>
              <a:gd name="connsiteX6" fmla="*/ 1343025 w 1614487"/>
              <a:gd name="connsiteY6" fmla="*/ 109537 h 795337"/>
              <a:gd name="connsiteX7" fmla="*/ 1485900 w 1614487"/>
              <a:gd name="connsiteY7" fmla="*/ 47625 h 795337"/>
              <a:gd name="connsiteX8" fmla="*/ 1614487 w 1614487"/>
              <a:gd name="connsiteY8" fmla="*/ 0 h 79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4487" h="795337">
                <a:moveTo>
                  <a:pt x="0" y="795337"/>
                </a:moveTo>
                <a:cubicBezTo>
                  <a:pt x="51593" y="787002"/>
                  <a:pt x="103187" y="778668"/>
                  <a:pt x="166687" y="757237"/>
                </a:cubicBezTo>
                <a:cubicBezTo>
                  <a:pt x="230187" y="735806"/>
                  <a:pt x="292894" y="713581"/>
                  <a:pt x="381000" y="666750"/>
                </a:cubicBezTo>
                <a:cubicBezTo>
                  <a:pt x="469106" y="619919"/>
                  <a:pt x="695325" y="476250"/>
                  <a:pt x="695325" y="476250"/>
                </a:cubicBezTo>
                <a:lnTo>
                  <a:pt x="962025" y="319087"/>
                </a:lnTo>
                <a:cubicBezTo>
                  <a:pt x="1040606" y="273049"/>
                  <a:pt x="1103312" y="234950"/>
                  <a:pt x="1166812" y="200025"/>
                </a:cubicBezTo>
                <a:cubicBezTo>
                  <a:pt x="1230312" y="165100"/>
                  <a:pt x="1289844" y="134937"/>
                  <a:pt x="1343025" y="109537"/>
                </a:cubicBezTo>
                <a:cubicBezTo>
                  <a:pt x="1396206" y="84137"/>
                  <a:pt x="1440656" y="65881"/>
                  <a:pt x="1485900" y="47625"/>
                </a:cubicBezTo>
                <a:cubicBezTo>
                  <a:pt x="1531144" y="29369"/>
                  <a:pt x="1572815" y="14684"/>
                  <a:pt x="1614487" y="0"/>
                </a:cubicBezTo>
              </a:path>
            </a:pathLst>
          </a:custGeom>
          <a:ln w="76200">
            <a:solidFill>
              <a:srgbClr val="00B050"/>
            </a:solidFill>
          </a:ln>
          <a:effectLst>
            <a:outerShdw blurRad="50800" dist="127000" dir="72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Dowolny kształt 29"/>
          <p:cNvSpPr/>
          <p:nvPr/>
        </p:nvSpPr>
        <p:spPr>
          <a:xfrm>
            <a:off x="4376738" y="3752850"/>
            <a:ext cx="4171950" cy="1238250"/>
          </a:xfrm>
          <a:custGeom>
            <a:avLst/>
            <a:gdLst>
              <a:gd name="connsiteX0" fmla="*/ 0 w 4171950"/>
              <a:gd name="connsiteY0" fmla="*/ 1238250 h 1238250"/>
              <a:gd name="connsiteX1" fmla="*/ 604837 w 4171950"/>
              <a:gd name="connsiteY1" fmla="*/ 1047750 h 1238250"/>
              <a:gd name="connsiteX2" fmla="*/ 1057275 w 4171950"/>
              <a:gd name="connsiteY2" fmla="*/ 885825 h 1238250"/>
              <a:gd name="connsiteX3" fmla="*/ 1328737 w 4171950"/>
              <a:gd name="connsiteY3" fmla="*/ 757238 h 1238250"/>
              <a:gd name="connsiteX4" fmla="*/ 1624012 w 4171950"/>
              <a:gd name="connsiteY4" fmla="*/ 642938 h 1238250"/>
              <a:gd name="connsiteX5" fmla="*/ 1943100 w 4171950"/>
              <a:gd name="connsiteY5" fmla="*/ 566738 h 1238250"/>
              <a:gd name="connsiteX6" fmla="*/ 2252662 w 4171950"/>
              <a:gd name="connsiteY6" fmla="*/ 466725 h 1238250"/>
              <a:gd name="connsiteX7" fmla="*/ 2505075 w 4171950"/>
              <a:gd name="connsiteY7" fmla="*/ 342900 h 1238250"/>
              <a:gd name="connsiteX8" fmla="*/ 2809875 w 4171950"/>
              <a:gd name="connsiteY8" fmla="*/ 228600 h 1238250"/>
              <a:gd name="connsiteX9" fmla="*/ 3114675 w 4171950"/>
              <a:gd name="connsiteY9" fmla="*/ 195263 h 1238250"/>
              <a:gd name="connsiteX10" fmla="*/ 3362325 w 4171950"/>
              <a:gd name="connsiteY10" fmla="*/ 252413 h 1238250"/>
              <a:gd name="connsiteX11" fmla="*/ 3471862 w 4171950"/>
              <a:gd name="connsiteY11" fmla="*/ 285750 h 1238250"/>
              <a:gd name="connsiteX12" fmla="*/ 3600450 w 4171950"/>
              <a:gd name="connsiteY12" fmla="*/ 271463 h 1238250"/>
              <a:gd name="connsiteX13" fmla="*/ 3767137 w 4171950"/>
              <a:gd name="connsiteY13" fmla="*/ 190500 h 1238250"/>
              <a:gd name="connsiteX14" fmla="*/ 3938587 w 4171950"/>
              <a:gd name="connsiteY14" fmla="*/ 100013 h 1238250"/>
              <a:gd name="connsiteX15" fmla="*/ 4171950 w 4171950"/>
              <a:gd name="connsiteY15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1950" h="1238250">
                <a:moveTo>
                  <a:pt x="0" y="1238250"/>
                </a:moveTo>
                <a:lnTo>
                  <a:pt x="604837" y="1047750"/>
                </a:lnTo>
                <a:cubicBezTo>
                  <a:pt x="781049" y="989013"/>
                  <a:pt x="936625" y="934244"/>
                  <a:pt x="1057275" y="885825"/>
                </a:cubicBezTo>
                <a:cubicBezTo>
                  <a:pt x="1177925" y="837406"/>
                  <a:pt x="1234281" y="797719"/>
                  <a:pt x="1328737" y="757238"/>
                </a:cubicBezTo>
                <a:cubicBezTo>
                  <a:pt x="1423193" y="716757"/>
                  <a:pt x="1521618" y="674688"/>
                  <a:pt x="1624012" y="642938"/>
                </a:cubicBezTo>
                <a:cubicBezTo>
                  <a:pt x="1726406" y="611188"/>
                  <a:pt x="1838325" y="596107"/>
                  <a:pt x="1943100" y="566738"/>
                </a:cubicBezTo>
                <a:cubicBezTo>
                  <a:pt x="2047875" y="537369"/>
                  <a:pt x="2158999" y="504031"/>
                  <a:pt x="2252662" y="466725"/>
                </a:cubicBezTo>
                <a:cubicBezTo>
                  <a:pt x="2346325" y="429419"/>
                  <a:pt x="2412206" y="382587"/>
                  <a:pt x="2505075" y="342900"/>
                </a:cubicBezTo>
                <a:cubicBezTo>
                  <a:pt x="2597944" y="303213"/>
                  <a:pt x="2708275" y="253206"/>
                  <a:pt x="2809875" y="228600"/>
                </a:cubicBezTo>
                <a:cubicBezTo>
                  <a:pt x="2911475" y="203994"/>
                  <a:pt x="3022600" y="191294"/>
                  <a:pt x="3114675" y="195263"/>
                </a:cubicBezTo>
                <a:cubicBezTo>
                  <a:pt x="3206750" y="199232"/>
                  <a:pt x="3302794" y="237332"/>
                  <a:pt x="3362325" y="252413"/>
                </a:cubicBezTo>
                <a:cubicBezTo>
                  <a:pt x="3421856" y="267494"/>
                  <a:pt x="3432175" y="282575"/>
                  <a:pt x="3471862" y="285750"/>
                </a:cubicBezTo>
                <a:cubicBezTo>
                  <a:pt x="3511549" y="288925"/>
                  <a:pt x="3551238" y="287338"/>
                  <a:pt x="3600450" y="271463"/>
                </a:cubicBezTo>
                <a:cubicBezTo>
                  <a:pt x="3649662" y="255588"/>
                  <a:pt x="3710781" y="219075"/>
                  <a:pt x="3767137" y="190500"/>
                </a:cubicBezTo>
                <a:cubicBezTo>
                  <a:pt x="3823493" y="161925"/>
                  <a:pt x="3871118" y="131763"/>
                  <a:pt x="3938587" y="100013"/>
                </a:cubicBezTo>
                <a:cubicBezTo>
                  <a:pt x="4006056" y="68263"/>
                  <a:pt x="4089003" y="34131"/>
                  <a:pt x="4171950" y="0"/>
                </a:cubicBezTo>
              </a:path>
            </a:pathLst>
          </a:custGeom>
          <a:ln w="76200">
            <a:solidFill>
              <a:srgbClr val="F56900"/>
            </a:solidFill>
          </a:ln>
          <a:effectLst>
            <a:outerShdw blurRad="50800" dist="127000" dir="72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zaokrąglony 30"/>
          <p:cNvSpPr/>
          <p:nvPr/>
        </p:nvSpPr>
        <p:spPr>
          <a:xfrm>
            <a:off x="827584" y="2348880"/>
            <a:ext cx="1260000" cy="28803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1400" b="1" dirty="0" smtClean="0">
                <a:solidFill>
                  <a:srgbClr val="FF0000"/>
                </a:solidFill>
                <a:latin typeface="Verdana" pitchFamily="34" charset="0"/>
              </a:rPr>
              <a:t>Odcinek I</a:t>
            </a:r>
            <a:endParaRPr lang="pl-PL" sz="1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2" name="Prostokąt zaokrąglony 31"/>
          <p:cNvSpPr/>
          <p:nvPr/>
        </p:nvSpPr>
        <p:spPr>
          <a:xfrm>
            <a:off x="1259632" y="1124744"/>
            <a:ext cx="2304256" cy="1080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pl-PL" sz="1100" b="1" dirty="0" smtClean="0">
                <a:solidFill>
                  <a:srgbClr val="FF0000"/>
                </a:solidFill>
                <a:latin typeface="Verdana" pitchFamily="34" charset="0"/>
              </a:rPr>
              <a:t>S-7 </a:t>
            </a:r>
          </a:p>
          <a:p>
            <a:pPr algn="ctr"/>
            <a:r>
              <a:rPr lang="pl-PL" sz="1100" b="1" dirty="0" smtClean="0">
                <a:solidFill>
                  <a:srgbClr val="FF0000"/>
                </a:solidFill>
                <a:latin typeface="Verdana" pitchFamily="34" charset="0"/>
              </a:rPr>
              <a:t>odc. Lubień – Naprawa</a:t>
            </a:r>
          </a:p>
          <a:p>
            <a:pPr algn="ctr"/>
            <a:endParaRPr lang="pl-PL" sz="11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pl-PL" sz="1100" dirty="0" smtClean="0">
                <a:solidFill>
                  <a:srgbClr val="FF0000"/>
                </a:solidFill>
                <a:latin typeface="Verdana" pitchFamily="34" charset="0"/>
              </a:rPr>
              <a:t>km 713+580 – 721+197</a:t>
            </a:r>
          </a:p>
          <a:p>
            <a:r>
              <a:rPr lang="pl-PL" sz="1100" dirty="0" smtClean="0">
                <a:solidFill>
                  <a:srgbClr val="FF0000"/>
                </a:solidFill>
                <a:latin typeface="Verdana" pitchFamily="34" charset="0"/>
              </a:rPr>
              <a:t>długość :         7,617 km</a:t>
            </a:r>
          </a:p>
        </p:txBody>
      </p:sp>
      <p:sp>
        <p:nvSpPr>
          <p:cNvPr id="33" name="Prostokąt zaokrąglony 32"/>
          <p:cNvSpPr/>
          <p:nvPr/>
        </p:nvSpPr>
        <p:spPr>
          <a:xfrm>
            <a:off x="2843808" y="4653136"/>
            <a:ext cx="1260000" cy="28803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1400" b="1" dirty="0" smtClean="0">
                <a:solidFill>
                  <a:srgbClr val="00B050"/>
                </a:solidFill>
                <a:latin typeface="Verdana" pitchFamily="34" charset="0"/>
              </a:rPr>
              <a:t>Odcinek II</a:t>
            </a:r>
            <a:endParaRPr lang="pl-PL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34" name="Prostokąt zaokrąglony 33"/>
          <p:cNvSpPr/>
          <p:nvPr/>
        </p:nvSpPr>
        <p:spPr>
          <a:xfrm>
            <a:off x="2843808" y="3140968"/>
            <a:ext cx="2304256" cy="140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pl-PL" sz="1100" b="1" dirty="0" smtClean="0">
                <a:solidFill>
                  <a:srgbClr val="00B050"/>
                </a:solidFill>
                <a:latin typeface="Verdana" pitchFamily="34" charset="0"/>
              </a:rPr>
              <a:t>S-7 </a:t>
            </a:r>
          </a:p>
          <a:p>
            <a:pPr algn="ctr"/>
            <a:r>
              <a:rPr lang="pl-PL" sz="1100" b="1" dirty="0" smtClean="0">
                <a:solidFill>
                  <a:srgbClr val="00B050"/>
                </a:solidFill>
                <a:latin typeface="Verdana" pitchFamily="34" charset="0"/>
              </a:rPr>
              <a:t>odc. Naprawa </a:t>
            </a:r>
          </a:p>
          <a:p>
            <a:pPr algn="ctr"/>
            <a:r>
              <a:rPr lang="pl-PL" sz="1100" b="1" dirty="0" smtClean="0">
                <a:solidFill>
                  <a:srgbClr val="00B050"/>
                </a:solidFill>
                <a:latin typeface="Verdana" pitchFamily="34" charset="0"/>
              </a:rPr>
              <a:t>– Skomielna Biała</a:t>
            </a:r>
          </a:p>
          <a:p>
            <a:pPr algn="ctr"/>
            <a:endParaRPr lang="pl-PL" sz="1100" b="1" dirty="0" smtClean="0">
              <a:solidFill>
                <a:srgbClr val="00B050"/>
              </a:solidFill>
              <a:latin typeface="Verdana" pitchFamily="34" charset="0"/>
            </a:endParaRPr>
          </a:p>
          <a:p>
            <a:r>
              <a:rPr lang="pl-PL" sz="1100" dirty="0" smtClean="0">
                <a:solidFill>
                  <a:srgbClr val="00B050"/>
                </a:solidFill>
                <a:latin typeface="Verdana" pitchFamily="34" charset="0"/>
              </a:rPr>
              <a:t>km 721+197 – 724+164</a:t>
            </a:r>
          </a:p>
          <a:p>
            <a:r>
              <a:rPr lang="pl-PL" sz="1100" dirty="0" smtClean="0">
                <a:solidFill>
                  <a:srgbClr val="00B050"/>
                </a:solidFill>
                <a:latin typeface="Verdana" pitchFamily="34" charset="0"/>
              </a:rPr>
              <a:t>długość :          2,967 km</a:t>
            </a:r>
          </a:p>
          <a:p>
            <a:r>
              <a:rPr lang="pl-PL" sz="1100" dirty="0" smtClean="0">
                <a:solidFill>
                  <a:srgbClr val="00B050"/>
                </a:solidFill>
                <a:latin typeface="Verdana" pitchFamily="34" charset="0"/>
              </a:rPr>
              <a:t>w tym tunel :    2,058 km</a:t>
            </a:r>
          </a:p>
          <a:p>
            <a:endParaRPr lang="pl-PL" sz="11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5" name="Prostokąt zaokrąglony 34"/>
          <p:cNvSpPr/>
          <p:nvPr/>
        </p:nvSpPr>
        <p:spPr>
          <a:xfrm>
            <a:off x="7308304" y="4149080"/>
            <a:ext cx="1260000" cy="288032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1400" b="1" dirty="0" smtClean="0">
                <a:solidFill>
                  <a:srgbClr val="F56900"/>
                </a:solidFill>
                <a:latin typeface="Verdana" pitchFamily="34" charset="0"/>
              </a:rPr>
              <a:t>Odcinek III</a:t>
            </a:r>
            <a:endParaRPr lang="pl-PL" sz="1400" b="1" dirty="0">
              <a:solidFill>
                <a:srgbClr val="F56900"/>
              </a:solidFill>
              <a:latin typeface="Verdana" pitchFamily="34" charset="0"/>
            </a:endParaRPr>
          </a:p>
        </p:txBody>
      </p:sp>
      <p:sp>
        <p:nvSpPr>
          <p:cNvPr id="36" name="Prostokąt zaokrąglony 35"/>
          <p:cNvSpPr/>
          <p:nvPr/>
        </p:nvSpPr>
        <p:spPr>
          <a:xfrm>
            <a:off x="6732240" y="944856"/>
            <a:ext cx="2304256" cy="2664000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pl-PL" sz="1100" b="1" dirty="0" smtClean="0">
                <a:solidFill>
                  <a:srgbClr val="F56900"/>
                </a:solidFill>
                <a:latin typeface="Verdana" pitchFamily="34" charset="0"/>
              </a:rPr>
              <a:t>S-7 </a:t>
            </a:r>
          </a:p>
          <a:p>
            <a:pPr algn="ctr"/>
            <a:r>
              <a:rPr lang="pl-PL" sz="1100" b="1" dirty="0" smtClean="0">
                <a:solidFill>
                  <a:srgbClr val="F56900"/>
                </a:solidFill>
                <a:latin typeface="Verdana" pitchFamily="34" charset="0"/>
              </a:rPr>
              <a:t>odc.  Skomielna Biała </a:t>
            </a:r>
          </a:p>
          <a:p>
            <a:pPr algn="ctr"/>
            <a:r>
              <a:rPr lang="pl-PL" sz="1100" b="1" dirty="0" smtClean="0">
                <a:solidFill>
                  <a:srgbClr val="F56900"/>
                </a:solidFill>
                <a:latin typeface="Verdana" pitchFamily="34" charset="0"/>
              </a:rPr>
              <a:t>– Rabka Zdrój</a:t>
            </a:r>
          </a:p>
          <a:p>
            <a:pPr algn="ctr"/>
            <a:endParaRPr lang="pl-PL" sz="1100" b="1" dirty="0" smtClean="0">
              <a:solidFill>
                <a:srgbClr val="F56900"/>
              </a:solidFill>
              <a:latin typeface="Verdana" pitchFamily="34" charset="0"/>
            </a:endParaRPr>
          </a:p>
          <a:p>
            <a:r>
              <a:rPr lang="pl-PL" sz="1100" dirty="0" smtClean="0">
                <a:solidFill>
                  <a:srgbClr val="F56900"/>
                </a:solidFill>
                <a:latin typeface="Verdana" pitchFamily="34" charset="0"/>
              </a:rPr>
              <a:t>km 724+164 – 729+410</a:t>
            </a:r>
          </a:p>
          <a:p>
            <a:r>
              <a:rPr lang="pl-PL" sz="1100" dirty="0" smtClean="0">
                <a:solidFill>
                  <a:srgbClr val="F56900"/>
                </a:solidFill>
                <a:latin typeface="Verdana" pitchFamily="34" charset="0"/>
              </a:rPr>
              <a:t>długość :         5,246 km</a:t>
            </a:r>
          </a:p>
          <a:p>
            <a:endParaRPr lang="pl-PL" sz="1100" dirty="0" smtClean="0">
              <a:solidFill>
                <a:srgbClr val="F56900"/>
              </a:solidFill>
              <a:latin typeface="Verdana" pitchFamily="34" charset="0"/>
            </a:endParaRPr>
          </a:p>
          <a:p>
            <a:endParaRPr lang="pl-PL" sz="1100" dirty="0" smtClean="0">
              <a:solidFill>
                <a:srgbClr val="F56900"/>
              </a:solidFill>
              <a:latin typeface="Verdana" pitchFamily="34" charset="0"/>
            </a:endParaRPr>
          </a:p>
          <a:p>
            <a:pPr algn="ctr"/>
            <a:r>
              <a:rPr lang="pl-PL" sz="1100" b="1" dirty="0" smtClean="0">
                <a:solidFill>
                  <a:srgbClr val="F56900"/>
                </a:solidFill>
                <a:latin typeface="Verdana" pitchFamily="34" charset="0"/>
              </a:rPr>
              <a:t>DK 47 </a:t>
            </a:r>
          </a:p>
          <a:p>
            <a:pPr algn="ctr"/>
            <a:r>
              <a:rPr lang="pl-PL" sz="1100" b="1" dirty="0" smtClean="0">
                <a:solidFill>
                  <a:srgbClr val="F56900"/>
                </a:solidFill>
                <a:latin typeface="Verdana" pitchFamily="34" charset="0"/>
              </a:rPr>
              <a:t>odc. Rabka Zdrój </a:t>
            </a:r>
          </a:p>
          <a:p>
            <a:pPr algn="ctr"/>
            <a:r>
              <a:rPr lang="pl-PL" sz="1100" b="1" dirty="0" smtClean="0">
                <a:solidFill>
                  <a:srgbClr val="F56900"/>
                </a:solidFill>
                <a:latin typeface="Verdana" pitchFamily="34" charset="0"/>
              </a:rPr>
              <a:t>– Chabówka</a:t>
            </a:r>
          </a:p>
          <a:p>
            <a:pPr algn="ctr"/>
            <a:endParaRPr lang="pl-PL" sz="1100" b="1" dirty="0" smtClean="0">
              <a:solidFill>
                <a:srgbClr val="F56900"/>
              </a:solidFill>
              <a:latin typeface="Verdana" pitchFamily="34" charset="0"/>
            </a:endParaRPr>
          </a:p>
          <a:p>
            <a:r>
              <a:rPr lang="pl-PL" sz="1100" dirty="0" smtClean="0">
                <a:solidFill>
                  <a:srgbClr val="F56900"/>
                </a:solidFill>
                <a:latin typeface="Verdana" pitchFamily="34" charset="0"/>
              </a:rPr>
              <a:t>km 0+000 – 0+877</a:t>
            </a:r>
          </a:p>
          <a:p>
            <a:r>
              <a:rPr lang="pl-PL" sz="1100" dirty="0" smtClean="0">
                <a:solidFill>
                  <a:srgbClr val="F56900"/>
                </a:solidFill>
                <a:latin typeface="Verdana" pitchFamily="34" charset="0"/>
              </a:rPr>
              <a:t>długość :   0,877 km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0" y="6488668"/>
            <a:ext cx="74168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56900"/>
                </a:solidFill>
                <a:latin typeface="Calibri" pitchFamily="34" charset="0"/>
              </a:rPr>
              <a:t>Generalna Dyrekcja Dróg Krajowych i Autostrad Oddział w Krakowie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714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850" y="42863"/>
          <a:ext cx="1079500" cy="760412"/>
        </p:xfrm>
        <a:graphic>
          <a:graphicData uri="http://schemas.openxmlformats.org/presentationml/2006/ole">
            <p:oleObj spid="_x0000_s140290" name="CorelDRAW" r:id="rId3" imgW="2111760" imgH="1511640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403648" y="169476"/>
            <a:ext cx="774035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Parametry techniczne dróg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0" y="88897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>
              <a:buSzPct val="150000"/>
            </a:pP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DŁUGOŚĆ ODCINKA ŁĄCZNIE - ok. 16,7 km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0" y="1196752"/>
            <a:ext cx="6120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l-PL" sz="1400" b="1" dirty="0" smtClean="0">
                <a:solidFill>
                  <a:srgbClr val="F56900"/>
                </a:solidFill>
                <a:latin typeface="Verdana" pitchFamily="34" charset="0"/>
              </a:rPr>
              <a:t>                         DROGA EKSPRESOWA S7</a:t>
            </a:r>
          </a:p>
          <a:p>
            <a:pPr>
              <a:lnSpc>
                <a:spcPts val="1800"/>
              </a:lnSpc>
            </a:pPr>
            <a:endParaRPr lang="pl-PL" sz="1400" b="1" dirty="0" smtClean="0">
              <a:solidFill>
                <a:srgbClr val="F56900"/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pl-PL" sz="1200" dirty="0" smtClean="0"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długość 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		 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- 15,83 km</a:t>
            </a:r>
            <a:r>
              <a:rPr lang="pl-PL" sz="1400" b="1" dirty="0" smtClean="0">
                <a:solidFill>
                  <a:srgbClr val="F56900"/>
                </a:solidFill>
                <a:latin typeface="Verdana" pitchFamily="34" charset="0"/>
              </a:rPr>
              <a:t>    </a:t>
            </a:r>
          </a:p>
          <a:p>
            <a:pPr>
              <a:lnSpc>
                <a:spcPts val="1800"/>
              </a:lnSpc>
            </a:pP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klasa techniczna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		      - S</a:t>
            </a:r>
          </a:p>
          <a:p>
            <a:pPr>
              <a:lnSpc>
                <a:spcPts val="1800"/>
              </a:lnSpc>
            </a:pP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prędkość projektowa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	 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- 100 km/h 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     - kategoria ruchu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		      - KR6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obciążenie na oś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	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  	      - 115 </a:t>
            </a:r>
            <a:r>
              <a:rPr lang="pl-PL" sz="1200" b="1" dirty="0" err="1" smtClean="0">
                <a:solidFill>
                  <a:srgbClr val="F56900"/>
                </a:solidFill>
                <a:latin typeface="Verdana" pitchFamily="34" charset="0"/>
              </a:rPr>
              <a:t>kN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/oś</a:t>
            </a:r>
          </a:p>
          <a:p>
            <a:pPr>
              <a:lnSpc>
                <a:spcPts val="1800"/>
              </a:lnSpc>
            </a:pP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przekrój dwujezdniowy 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	 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- 2 x 2 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szerokość jezdni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		 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- 2 x 7,00 m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szerokość pasa ruchu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	 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- 3,50 m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szerokość opaski wewnętrznej 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- 0,50 m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szerokość pasów awaryjnych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	 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- 2 x 2,50 m ( 3,0m w tunelu)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szerokość poboczy gruntowych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- 0,75 m  - 2,25 m </a:t>
            </a:r>
          </a:p>
          <a:p>
            <a:pPr>
              <a:lnSpc>
                <a:spcPts val="1800"/>
              </a:lnSpc>
            </a:pP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			        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(przy występowaniu urządzeń                                                                                             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                                                     organizacji, bezpieczeństwa  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                                                     ruchu lub ochrony środowiska)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dostępność do drogi ograniczona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  - węzły drogowe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			        (węzeł Skomielna, węzeł Zabornia)</a:t>
            </a:r>
          </a:p>
          <a:p>
            <a:pPr>
              <a:lnSpc>
                <a:spcPts val="1800"/>
              </a:lnSpc>
            </a:pP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na wzniesieniach przekrój 	 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- 2 x 3 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szerokość jezdni	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	 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- 10,50 m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szerokość dodatkowego pasa 	 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- 3,50 m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      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- szerokość opaski zewnętrznej</a:t>
            </a:r>
            <a:r>
              <a:rPr lang="pl-PL" sz="1200" dirty="0" smtClean="0">
                <a:solidFill>
                  <a:srgbClr val="F56900"/>
                </a:solidFill>
                <a:latin typeface="Verdana" pitchFamily="34" charset="0"/>
              </a:rPr>
              <a:t>	      </a:t>
            </a:r>
            <a:r>
              <a:rPr lang="pl-PL" sz="1200" b="1" dirty="0" smtClean="0">
                <a:solidFill>
                  <a:srgbClr val="F56900"/>
                </a:solidFill>
                <a:latin typeface="Verdana" pitchFamily="34" charset="0"/>
              </a:rPr>
              <a:t>- 1,00 m</a:t>
            </a:r>
          </a:p>
          <a:p>
            <a:pPr>
              <a:lnSpc>
                <a:spcPts val="1800"/>
              </a:lnSpc>
            </a:pPr>
            <a:endParaRPr lang="pl-PL" sz="1200" b="1" dirty="0" smtClean="0">
              <a:solidFill>
                <a:srgbClr val="F56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6300192" y="1196752"/>
            <a:ext cx="273598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pl-PL" sz="14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DROGA KRAJOWA NR 47</a:t>
            </a:r>
            <a:endParaRPr lang="pl-PL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endParaRPr lang="pl-PL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- 0,88 km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GP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80km/h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KR 5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115 </a:t>
            </a:r>
            <a:r>
              <a:rPr lang="pl-PL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kN</a:t>
            </a: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/oś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2 x 2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2 x 7,00 m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3,5 m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0,5 m</a:t>
            </a:r>
          </a:p>
          <a:p>
            <a:pPr>
              <a:lnSpc>
                <a:spcPts val="1800"/>
              </a:lnSpc>
              <a:buFontTx/>
              <a:buChar char="-"/>
            </a:pPr>
            <a:endParaRPr lang="pl-PL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>
              <a:lnSpc>
                <a:spcPts val="1800"/>
              </a:lnSpc>
              <a:buFontTx/>
              <a:buChar char="-"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0,75 m  - 2,25 m 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(przy występowaniu urządzeń                                           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organizacji, bezpieczeństwa                                                     </a:t>
            </a:r>
          </a:p>
          <a:p>
            <a:pPr>
              <a:lnSpc>
                <a:spcPts val="1800"/>
              </a:lnSpc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  ruchu lub ochrony środowiska)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pl-PL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węzły drogow</a:t>
            </a:r>
            <a:r>
              <a:rPr lang="pl-PL" sz="1200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5496" y="6444044"/>
            <a:ext cx="74168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56900"/>
                </a:solidFill>
                <a:latin typeface="Calibri" pitchFamily="34" charset="0"/>
              </a:rPr>
              <a:t>Generalna Dyrekcja Dróg Krajowych i Autostrad Oddział w Krakowie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714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850" y="42863"/>
          <a:ext cx="1079500" cy="760412"/>
        </p:xfrm>
        <a:graphic>
          <a:graphicData uri="http://schemas.openxmlformats.org/presentationml/2006/ole">
            <p:oleObj spid="_x0000_s147458" name="CorelDRAW" r:id="rId3" imgW="2111760" imgH="1511640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403648" y="169476"/>
            <a:ext cx="774035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Parametry techniczne dróg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0" y="1086991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 38 obiektów mostowych,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w tym: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           - 16 obiektów w ciągu  S7 i DK 47 ( docelowo po trzy pasy ruchu) długości 4,2 km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             + 4 w ciągu łącznic na węźle Skomielna o ogólnej długości 0,8 km,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                łączna długość 5,0 km (29,9% długości całej trasy)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           -  8 obiektów nad  S7 i DK 47 o łącznej długości 1,22 km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           - 10 obiektów na ciekach (potok </a:t>
            </a:r>
            <a:r>
              <a:rPr lang="pl-PL" sz="1200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Krzywański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i rejon węzła Skomielna)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Dodatkowe pasy ruchu na wzniesieniach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– 3 odcinki o łącznej długości 8,250 km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Trzy </a:t>
            </a:r>
            <a:r>
              <a:rPr lang="pl-PL" sz="1200" b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MOP-y</a:t>
            </a: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: 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-   MOP II  -  Lubień z dostępem z jezdni  zachodniej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                       -   MOP III -  Krzeczów z dostępem z jezdni wschodniej,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                       -   MOP II  -  Zbójecka Góra z dostępem z jezdni zachodniej i wykorzystaniem istniejącej 			         infrastruktury Motelu na Zbójeckiej Górze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2 węzły drogowe: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- węzeł „Skomielna” i węzeł „ Zabornia”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4,111 km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ekranów akustycznych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25,0 km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dróg dojazdowych obsługujących przyległy teren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3,2 km </a:t>
            </a: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przebudowy (przełożenia) istniejących dróg krajowych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      - DK Nr 47 „Zakopianka” 4 odcinki łącznej długości 2,6 km (0,43+0,68+0,72+0,73)</a:t>
            </a:r>
          </a:p>
          <a:p>
            <a:pPr>
              <a:lnSpc>
                <a:spcPct val="150000"/>
              </a:lnSpc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      - DK Nr 28  - 0,6 km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Wyburzenia: 26  budynków mieszkalnych i 63 budynków gospodarczych, inwentarskich, garaży</a:t>
            </a:r>
            <a:endParaRPr lang="pl-PL" sz="12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496" y="6444044"/>
            <a:ext cx="74168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56900"/>
                </a:solidFill>
                <a:latin typeface="Calibri" pitchFamily="34" charset="0"/>
              </a:rPr>
              <a:t>Generalna Dyrekcja Dróg Krajowych i Autostrad Oddział w Krakowie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714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850" y="42863"/>
          <a:ext cx="1079500" cy="760412"/>
        </p:xfrm>
        <a:graphic>
          <a:graphicData uri="http://schemas.openxmlformats.org/presentationml/2006/ole">
            <p:oleObj spid="_x0000_s143362" name="CorelDRAW" r:id="rId3" imgW="2111760" imgH="1511640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403648" y="169476"/>
            <a:ext cx="774035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Tunel drogowy pod masywem Małego Lubonia</a:t>
            </a:r>
          </a:p>
        </p:txBody>
      </p:sp>
      <p:pic>
        <p:nvPicPr>
          <p:cNvPr id="9" name="Obraz 8" descr="przekroj_poprzeczny_tun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260" y="1053136"/>
            <a:ext cx="7010124" cy="360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836712"/>
            <a:ext cx="9144000" cy="332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SzPct val="150000"/>
            </a:pPr>
            <a:r>
              <a:rPr lang="pl-PL" sz="1200" b="1" dirty="0" smtClean="0">
                <a:latin typeface="Verdana" pitchFamily="34" charset="0"/>
              </a:rPr>
              <a:t>                               Tunel drogowy o długości 2 058 m (12,3 % długości całej trasy)</a:t>
            </a:r>
          </a:p>
        </p:txBody>
      </p:sp>
      <p:pic>
        <p:nvPicPr>
          <p:cNvPr id="12" name="Obraz 11" descr="snapshot20120719141047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509119"/>
            <a:ext cx="3096101" cy="1744504"/>
          </a:xfrm>
          <a:prstGeom prst="rect">
            <a:avLst/>
          </a:prstGeom>
        </p:spPr>
      </p:pic>
      <p:pic>
        <p:nvPicPr>
          <p:cNvPr id="13" name="Obraz 12" descr="snapshot20120719141133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411" y="4509119"/>
            <a:ext cx="3096101" cy="1744504"/>
          </a:xfrm>
          <a:prstGeom prst="rect">
            <a:avLst/>
          </a:prstGeom>
        </p:spPr>
      </p:pic>
      <p:pic>
        <p:nvPicPr>
          <p:cNvPr id="11" name="Obraz 10" descr="snapshot20120719141007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4509119"/>
            <a:ext cx="3096101" cy="174450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35496" y="6444044"/>
            <a:ext cx="74168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56900"/>
                </a:solidFill>
                <a:latin typeface="Calibri" pitchFamily="34" charset="0"/>
              </a:rPr>
              <a:t>Generalna Dyrekcja Dróg Krajowych i Autostrad Oddział w Krakowie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714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850" y="42863"/>
          <a:ext cx="1079500" cy="760412"/>
        </p:xfrm>
        <a:graphic>
          <a:graphicData uri="http://schemas.openxmlformats.org/presentationml/2006/ole">
            <p:oleObj spid="_x0000_s141314" name="CorelDRAW" r:id="rId3" imgW="2111760" imgH="1511640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403648" y="169476"/>
            <a:ext cx="774035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Harmonogram realizacji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44016" y="908720"/>
            <a:ext cx="89644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>
              <a:lnSpc>
                <a:spcPct val="150000"/>
              </a:lnSpc>
              <a:buSzPct val="150000"/>
            </a:pPr>
            <a:r>
              <a:rPr lang="pl-PL" sz="2000" b="1" dirty="0" smtClean="0">
                <a:solidFill>
                  <a:srgbClr val="F56900"/>
                </a:solidFill>
                <a:latin typeface="Verdana" pitchFamily="34" charset="0"/>
              </a:rPr>
              <a:t>Planowany harmonogram realizacji inwestycji :</a:t>
            </a:r>
          </a:p>
          <a:p>
            <a:pPr marL="180975" indent="-180975">
              <a:buSzPct val="150000"/>
              <a:buFontTx/>
              <a:buChar char="-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2014 grudzień      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- ogłoszenie o możliwości składania wniosków przez     			          Wykonawców chcących wziąć udział w postępowaniu 			          przetargowym.</a:t>
            </a:r>
          </a:p>
          <a:p>
            <a:pPr marL="180975" indent="-180975" algn="ctr">
              <a:lnSpc>
                <a:spcPct val="150000"/>
              </a:lnSpc>
              <a:buSzPct val="150000"/>
            </a:pPr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  <a:p>
            <a:pPr marL="180975" indent="-180975">
              <a:lnSpc>
                <a:spcPct val="150000"/>
              </a:lnSpc>
              <a:buSzPct val="150000"/>
              <a:buFontTx/>
              <a:buChar char="-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rok 2015                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– wykup terenów oraz kontynuacja procedury  </a:t>
            </a:r>
          </a:p>
          <a:p>
            <a:pPr marL="180975" indent="-180975">
              <a:lnSpc>
                <a:spcPct val="150000"/>
              </a:lnSpc>
              <a:buSzPct val="150000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                                   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przetargowej na wyłonienie wykonawcy robót budowlanych</a:t>
            </a:r>
          </a:p>
          <a:p>
            <a:pPr marL="180975" indent="-180975">
              <a:lnSpc>
                <a:spcPct val="150000"/>
              </a:lnSpc>
              <a:buSzPct val="150000"/>
            </a:pP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</a:endParaRPr>
          </a:p>
          <a:p>
            <a:pPr marL="180975" indent="-180975">
              <a:lnSpc>
                <a:spcPct val="150000"/>
              </a:lnSpc>
              <a:buSzPct val="150000"/>
              <a:buFontTx/>
              <a:buChar char="-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rok 2016 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</a:rPr>
              <a:t>	       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– podpisanie umowy na realizację inwestycji </a:t>
            </a:r>
          </a:p>
          <a:p>
            <a:pPr marL="180975" indent="-180975">
              <a:lnSpc>
                <a:spcPct val="150000"/>
              </a:lnSpc>
              <a:buSzPct val="150000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                                   oraz rozpoczęcie robót budowlanych</a:t>
            </a:r>
          </a:p>
          <a:p>
            <a:pPr marL="180975" indent="-180975">
              <a:lnSpc>
                <a:spcPct val="150000"/>
              </a:lnSpc>
              <a:buSzPct val="150000"/>
            </a:pP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180975" indent="-180975">
              <a:lnSpc>
                <a:spcPct val="150000"/>
              </a:lnSpc>
              <a:buSzPct val="150000"/>
              <a:buFontTx/>
              <a:buChar char="-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lata 2016 – 2018  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– realizacja robót drogowych – odcinek I </a:t>
            </a:r>
            <a:r>
              <a:rPr 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III  (24 miesiące)</a:t>
            </a:r>
          </a:p>
          <a:p>
            <a:pPr marL="180975" indent="-180975">
              <a:lnSpc>
                <a:spcPct val="150000"/>
              </a:lnSpc>
              <a:buSzPct val="150000"/>
            </a:pPr>
            <a:endParaRPr lang="pl-P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180975" indent="-180975">
              <a:lnSpc>
                <a:spcPct val="150000"/>
              </a:lnSpc>
              <a:buSzPct val="150000"/>
              <a:buFontTx/>
              <a:buChar char="-"/>
            </a:pP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lata 2016 – 2021   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– realizacja robót tunelowych – odcinek II  (54 – 60 miesięcy)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5496" y="6444044"/>
            <a:ext cx="74168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56900"/>
                </a:solidFill>
                <a:latin typeface="Calibri" pitchFamily="34" charset="0"/>
              </a:rPr>
              <a:t>Generalna Dyrekcja Dróg Krajowych i </a:t>
            </a:r>
            <a:r>
              <a:rPr lang="pl-PL" b="1" dirty="0" smtClean="0">
                <a:solidFill>
                  <a:srgbClr val="F56900"/>
                </a:solidFill>
                <a:latin typeface="Calibri" pitchFamily="34" charset="0"/>
              </a:rPr>
              <a:t>Autostrad </a:t>
            </a:r>
            <a:r>
              <a:rPr lang="pl-PL" b="1" dirty="0">
                <a:solidFill>
                  <a:srgbClr val="F56900"/>
                </a:solidFill>
                <a:latin typeface="Calibri" pitchFamily="34" charset="0"/>
              </a:rPr>
              <a:t>Oddział w </a:t>
            </a:r>
            <a:r>
              <a:rPr lang="pl-PL" b="1" dirty="0" smtClean="0">
                <a:solidFill>
                  <a:srgbClr val="F56900"/>
                </a:solidFill>
                <a:latin typeface="Calibri" pitchFamily="34" charset="0"/>
              </a:rPr>
              <a:t>Krakowi</a:t>
            </a:r>
            <a:endParaRPr lang="pl-PL" b="1" dirty="0">
              <a:solidFill>
                <a:srgbClr val="F569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waugustyn\Desktop\2014_01_10_S7_Lubien_Rabka_etapow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70252"/>
            <a:ext cx="9144000" cy="55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00800"/>
            <a:ext cx="9144000" cy="4714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3850" y="42863"/>
          <a:ext cx="1079500" cy="760412"/>
        </p:xfrm>
        <a:graphic>
          <a:graphicData uri="http://schemas.openxmlformats.org/presentationml/2006/ole">
            <p:oleObj spid="_x0000_s145410" name="CorelDRAW" r:id="rId4" imgW="2111760" imgH="1511640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403648" y="44624"/>
            <a:ext cx="774035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Organizacja ruchu w trakcie realizacji inwestycji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(realizacja odcinka II - budowa tunelu)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6488668"/>
            <a:ext cx="741682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56900"/>
                </a:solidFill>
                <a:latin typeface="Calibri" pitchFamily="34" charset="0"/>
              </a:rPr>
              <a:t>Generalna Dyrekcja Dróg Krajowych i Autostrad Oddział w Krakowie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506</Words>
  <Application>Microsoft Office PowerPoint</Application>
  <PresentationFormat>Pokaz na ekranie (4:3)</PresentationFormat>
  <Paragraphs>141</Paragraphs>
  <Slides>10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Motyw pakietu Office</vt:lpstr>
      <vt:lpstr>CorelDRAW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Tomasz Pałasiński</cp:lastModifiedBy>
  <cp:revision>334</cp:revision>
  <dcterms:modified xsi:type="dcterms:W3CDTF">2014-12-21T13:40:30Z</dcterms:modified>
</cp:coreProperties>
</file>