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70" r:id="rId2"/>
    <p:sldMasterId id="2147483782" r:id="rId3"/>
  </p:sldMasterIdLst>
  <p:notesMasterIdLst>
    <p:notesMasterId r:id="rId29"/>
  </p:notesMasterIdLst>
  <p:handoutMasterIdLst>
    <p:handoutMasterId r:id="rId30"/>
  </p:handoutMasterIdLst>
  <p:sldIdLst>
    <p:sldId id="256" r:id="rId4"/>
    <p:sldId id="272" r:id="rId5"/>
    <p:sldId id="274" r:id="rId6"/>
    <p:sldId id="282" r:id="rId7"/>
    <p:sldId id="261" r:id="rId8"/>
    <p:sldId id="285" r:id="rId9"/>
    <p:sldId id="283" r:id="rId10"/>
    <p:sldId id="288" r:id="rId11"/>
    <p:sldId id="287" r:id="rId12"/>
    <p:sldId id="262" r:id="rId13"/>
    <p:sldId id="269" r:id="rId14"/>
    <p:sldId id="275" r:id="rId15"/>
    <p:sldId id="276" r:id="rId16"/>
    <p:sldId id="268" r:id="rId17"/>
    <p:sldId id="271" r:id="rId18"/>
    <p:sldId id="278" r:id="rId19"/>
    <p:sldId id="279" r:id="rId20"/>
    <p:sldId id="300" r:id="rId21"/>
    <p:sldId id="296" r:id="rId22"/>
    <p:sldId id="297" r:id="rId23"/>
    <p:sldId id="298" r:id="rId24"/>
    <p:sldId id="299" r:id="rId25"/>
    <p:sldId id="281" r:id="rId26"/>
    <p:sldId id="273" r:id="rId27"/>
    <p:sldId id="286" r:id="rId28"/>
  </p:sldIdLst>
  <p:sldSz cx="9144000" cy="6858000" type="screen4x3"/>
  <p:notesSz cx="6858000" cy="9144000"/>
  <p:embeddedFontLst>
    <p:embeddedFont>
      <p:font typeface="Arial Unicode MS" panose="020B0604020202020204" charset="-128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Fira Sans" panose="020B0503050000020004" pitchFamily="34" charset="0"/>
      <p:regular r:id="rId38"/>
      <p:bold r:id="rId39"/>
      <p:italic r:id="rId40"/>
      <p:boldItalic r:id="rId41"/>
    </p:embeddedFont>
    <p:embeddedFont>
      <p:font typeface="Fira Sans SemiBold" panose="020B0603050000020004" pitchFamily="34" charset="0"/>
      <p:bold r:id="rId42"/>
      <p:boldItalic r:id="rId4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28"/>
    <a:srgbClr val="001D77"/>
    <a:srgbClr val="00693C"/>
    <a:srgbClr val="008542"/>
    <a:srgbClr val="376515"/>
    <a:srgbClr val="A2B800"/>
    <a:srgbClr val="BED600"/>
    <a:srgbClr val="49861C"/>
    <a:srgbClr val="695A28"/>
    <a:srgbClr val="006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4591" autoAdjust="0"/>
  </p:normalViewPr>
  <p:slideViewPr>
    <p:cSldViewPr snapToGrid="0">
      <p:cViewPr varScale="1">
        <p:scale>
          <a:sx n="108" d="100"/>
          <a:sy n="108" d="100"/>
        </p:scale>
        <p:origin x="13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9DFF2-300B-4104-AEF6-956286528322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5B72E-4A4D-4CAC-824C-DB90CE1313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517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12DB1-F4BC-48A1-9798-D9E4AB8E1BDF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E8D2B-1BF5-44EF-8BEA-DCA958A8C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99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8D2B-1BF5-44EF-8BEA-DCA958A8CEB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51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238" y="1122363"/>
            <a:ext cx="7065818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456" y="3602038"/>
            <a:ext cx="665018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21575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l-PL" dirty="0"/>
              <a:t>stat.gov.pl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200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Warszawa 05.12.2019</a:t>
            </a:r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706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Warszawa 05.12.2019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280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Warszawa 05.12.2019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544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DFC59-2A9C-4878-A0DA-10F990403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81232B6-F831-4BC7-9873-0E35A19DA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5ADA3B-05A9-44AC-8DBC-0679B95A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580-FBA8-4335-BDD5-E0EB9233A539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B99F14-299D-474D-86B3-1CBC026F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062F43-1D71-4956-A0E0-72EDBDE0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1D9B-506B-491D-AB30-6C6C21074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32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ED862-9283-4757-9FAB-7B1D16AF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4EDF2E-47B0-436C-9FD7-5BDAFA9C1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AC9780-1D9A-4819-8F3D-5C5CCDAC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580-FBA8-4335-BDD5-E0EB9233A539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FF1BCC-B01D-4417-BFC7-04C3BF2F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859EEC-9443-4EC5-A7D8-2AA2A70D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1D9B-506B-491D-AB30-6C6C21074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11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42F5D9-6433-46EF-870C-52A918ED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DD5FDD-7596-4B4C-9E46-AB452712E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12270F-34CF-4CC1-9020-FB6A0A1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580-FBA8-4335-BDD5-E0EB9233A539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0458B7-A786-417A-A75C-1BF9F04B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3948FE-2244-4D2D-8192-552A230C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1D9B-506B-491D-AB30-6C6C21074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531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ED9BFC-18C7-431E-93F4-AE5C8172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5D2DF-E0AE-4560-81C3-915FE78EA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9932F7B-9612-4325-8AC8-7686B799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AB03A7-33AB-489F-81AB-D714BA3E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580-FBA8-4335-BDD5-E0EB9233A539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3CFC68-0ED3-43EC-AD41-C55738B8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2E0AC04-D8A5-464E-B779-C6E12B22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1D9B-506B-491D-AB30-6C6C21074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36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3EB3F7-0EDF-451C-9D2E-A9193BB9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CC1B3C-E4D8-4B72-B1FD-BA9ABD73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5652A2C-DF67-41FD-886B-548F10B31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152E441-35CC-4289-AF80-04BD0CAF7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68812E1-709A-49CE-BBB3-BC7E2FF89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FE4DAA3-D2B6-4860-9469-EA15D781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580-FBA8-4335-BDD5-E0EB9233A539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5A5D7A5-D344-47A7-BD63-B238537D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A4E78F7-8E1F-4224-92F0-3B2D403D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1D9B-506B-491D-AB30-6C6C21074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6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A3127-4335-4485-9B10-5BE59823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356893-DD32-4DDB-BAA1-31CD4283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580-FBA8-4335-BDD5-E0EB9233A539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3DE4228-3B49-4FEC-BE0B-9E7EAFC5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917DAFD-7288-4F87-B9A8-1E5007A6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1D9B-506B-491D-AB30-6C6C21074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607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7C59A57-428A-4FEC-BE47-2BA42AD3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580-FBA8-4335-BDD5-E0EB9233A539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BB87672-537B-4F4D-A6C4-86A1DF35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C47476-7107-4733-B00A-290C6A4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1D9B-506B-491D-AB30-6C6C21074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96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stat.gov.pl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514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1891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D5DA9F-29FE-4F63-BDFC-99F8D352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EA9FD9-0690-451F-AFEA-BC1D4FE1A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CF42204-2368-4968-A591-6DBBC6B9F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6422D9A-89F8-41B9-BFEC-1D291737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580-FBA8-4335-BDD5-E0EB9233A539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3571036-7ED6-4295-9F07-9CAAAC5F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9295C5A-8B4B-4E18-8C41-C1B9FB58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1D9B-506B-491D-AB30-6C6C21074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994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EE9C9-8C7F-4205-942C-F60D9928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61344E9-B02A-4802-BE20-2FB132C82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34BD25-6835-4ECD-9398-9083BA88B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41CEBC-CC49-450C-B37A-AD7CE114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580-FBA8-4335-BDD5-E0EB9233A539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5434B8-FD20-4251-9EDB-307AD83A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31AC4F-BBBC-4F03-8F07-6107EAA2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1D9B-506B-491D-AB30-6C6C21074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049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1F923D-19EE-4FC0-81FB-A33FBF94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2C7418-6BB3-463D-B47A-A76313B91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FC4A91-64B3-435E-9751-63369A7B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580-FBA8-4335-BDD5-E0EB9233A539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475B90-6297-4330-8C1F-59F9C6CD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92FC34-392A-49E6-83EA-F8299230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1D9B-506B-491D-AB30-6C6C21074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252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A84B2B7-668E-478A-A952-CEEEB4F53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51B4A2-3C64-4FD6-A2FF-696FAA111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C23FE7-6542-43E4-820C-A816747D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580-FBA8-4335-BDD5-E0EB9233A539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1D64A9-E032-4815-8A21-B1D0A43B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024F2F-D6E6-4EE5-B115-25D8B934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1D9B-506B-491D-AB30-6C6C21074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24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Warszawa 05.12.2019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5343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51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Warszawa 05.12.2019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33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Warszawa 05.12.2019</a:t>
            </a:r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354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Warszawa 05.12.2019</a:t>
            </a:r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665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Warszawa 05.12.2019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865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Warszawa 05.12.2019</a:t>
            </a:r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818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Warszawa 05.12.2019</a:t>
            </a:r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936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/>
              <a:t>Warszawa 05.12.2019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951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A62FBF-64C7-4BD0-B653-F03C8F5FC47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579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Warszawa 05.12.2019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540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64C5E78-BE8E-4308-9123-A93C2C70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FBD7EB-37D1-4FCD-88EE-C0C942A8F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5A28D0-E1C8-49D9-AA16-613309022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BE580-FBA8-4335-BDD5-E0EB9233A539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034F26-8159-4163-92E4-79E9BB6DD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711686-3D19-4EEC-A305-3E3AB73ED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B1D9B-506B-491D-AB30-6C6C210749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76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/>
          <p:cNvSpPr txBox="1">
            <a:spLocks/>
          </p:cNvSpPr>
          <p:nvPr/>
        </p:nvSpPr>
        <p:spPr>
          <a:xfrm>
            <a:off x="190500" y="6419366"/>
            <a:ext cx="6858000" cy="375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2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0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679760"/>
            <a:ext cx="7781925" cy="765584"/>
          </a:xfrm>
        </p:spPr>
        <p:txBody>
          <a:bodyPr anchor="t">
            <a:normAutofit/>
          </a:bodyPr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  <a:t>Zakres zbieranych danych </a:t>
            </a: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628650" y="1219200"/>
            <a:ext cx="7700538" cy="4704266"/>
          </a:xfrm>
        </p:spPr>
        <p:txBody>
          <a:bodyPr>
            <a:normAutofit fontScale="92500" lnSpcReduction="20000"/>
          </a:bodyPr>
          <a:lstStyle/>
          <a:p>
            <a:pPr marL="0" lvl="0" indent="0" algn="l" defTabSz="457200">
              <a:lnSpc>
                <a:spcPct val="150000"/>
              </a:lnSpc>
              <a:buClr>
                <a:prstClr val="black"/>
              </a:buClr>
              <a:buSzPct val="100000"/>
              <a:buNone/>
            </a:pPr>
            <a:r>
              <a:rPr lang="pl-PL" sz="1600" u="sng" dirty="0">
                <a:latin typeface="Fira Sans" panose="020B0503050000020004" pitchFamily="34" charset="0"/>
              </a:rPr>
              <a:t>W spisie rolnym będą zbierane dane dotyczące m.in.: </a:t>
            </a:r>
          </a:p>
          <a:p>
            <a:pPr marL="342900" lvl="0" indent="-342900" algn="l" defTabSz="457200">
              <a:lnSpc>
                <a:spcPct val="150000"/>
              </a:lnSpc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latin typeface="Fira Sans" panose="020B0503050000020004" pitchFamily="34" charset="0"/>
              </a:rPr>
              <a:t>osoby kierującej gospodarstwem rolnym, </a:t>
            </a:r>
          </a:p>
          <a:p>
            <a:pPr marL="342900" lvl="0" indent="-342900" algn="l" defTabSz="457200">
              <a:lnSpc>
                <a:spcPct val="150000"/>
              </a:lnSpc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latin typeface="Fira Sans" panose="020B0503050000020004" pitchFamily="34" charset="0"/>
              </a:rPr>
              <a:t>położenia gospodarstwa na obszarach o ograniczeniach naturalnych,</a:t>
            </a:r>
          </a:p>
          <a:p>
            <a:pPr marL="342900" lvl="0" indent="-342900" algn="l" defTabSz="457200">
              <a:lnSpc>
                <a:spcPct val="150000"/>
              </a:lnSpc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latin typeface="Fira Sans" panose="020B0503050000020004" pitchFamily="34" charset="0"/>
              </a:rPr>
              <a:t>rodzaju użytkowanych gruntów, </a:t>
            </a:r>
          </a:p>
          <a:p>
            <a:pPr marL="342900" lvl="0" indent="-342900" algn="l" defTabSz="457200">
              <a:lnSpc>
                <a:spcPct val="150000"/>
              </a:lnSpc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latin typeface="Fira Sans" panose="020B0503050000020004" pitchFamily="34" charset="0"/>
              </a:rPr>
              <a:t>powierzchni zasiewów według upraw oraz powierzchni nawadnianej, </a:t>
            </a:r>
          </a:p>
          <a:p>
            <a:pPr marL="342900" lvl="0" indent="-342900" algn="l" defTabSz="457200">
              <a:lnSpc>
                <a:spcPct val="150000"/>
              </a:lnSpc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latin typeface="Fira Sans" panose="020B0503050000020004" pitchFamily="34" charset="0"/>
              </a:rPr>
              <a:t>zużycia nawozów mineralnych i organicznych, </a:t>
            </a:r>
          </a:p>
          <a:p>
            <a:pPr marL="342900" lvl="0" indent="-342900" algn="l" defTabSz="457200">
              <a:lnSpc>
                <a:spcPct val="150000"/>
              </a:lnSpc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latin typeface="Fira Sans" panose="020B0503050000020004" pitchFamily="34" charset="0"/>
              </a:rPr>
              <a:t>pogłowia zwierząt gospodarskich według grup wiekowo-użytkowych,</a:t>
            </a:r>
          </a:p>
          <a:p>
            <a:pPr marL="342900" lvl="0" indent="-342900" algn="l" defTabSz="457200">
              <a:lnSpc>
                <a:spcPct val="150000"/>
              </a:lnSpc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latin typeface="Fira Sans" panose="020B0503050000020004" pitchFamily="34" charset="0"/>
              </a:rPr>
              <a:t>liczby maszyn i urządzeń w gospodarstwie rolnym,</a:t>
            </a:r>
          </a:p>
          <a:p>
            <a:pPr marL="342900" lvl="0" indent="-342900" algn="l" defTabSz="457200">
              <a:lnSpc>
                <a:spcPct val="150000"/>
              </a:lnSpc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latin typeface="Fira Sans" panose="020B0503050000020004" pitchFamily="34" charset="0"/>
              </a:rPr>
              <a:t>rodzaju budynków gospodarskich, </a:t>
            </a:r>
          </a:p>
          <a:p>
            <a:pPr marL="342900" lvl="0" indent="-342900" algn="l" defTabSz="457200">
              <a:lnSpc>
                <a:spcPct val="150000"/>
              </a:lnSpc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0000"/>
                </a:solidFill>
                <a:latin typeface="Fira Sans" panose="020B0503050000020004" pitchFamily="34" charset="0"/>
              </a:rPr>
              <a:t>wkładu pracy w gospodarstwo rolne użytkownika i członków jego gospodarstwa domowego oraz pracowników najemnych.</a:t>
            </a:r>
          </a:p>
          <a:p>
            <a:pPr algn="l">
              <a:lnSpc>
                <a:spcPts val="3000"/>
              </a:lnSpc>
            </a:pPr>
            <a:endParaRPr lang="pl-PL" sz="2200" dirty="0">
              <a:latin typeface="Fira Sans" panose="020B0503050000020004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8410575" y="6412524"/>
            <a:ext cx="536850" cy="2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200" b="1" dirty="0">
              <a:solidFill>
                <a:schemeClr val="bg1"/>
              </a:solidFill>
              <a:latin typeface="Fira Sans SemiBold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9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735990"/>
            <a:ext cx="7781925" cy="854074"/>
          </a:xfrm>
        </p:spPr>
        <p:txBody>
          <a:bodyPr anchor="t">
            <a:normAutofit/>
          </a:bodyPr>
          <a:lstStyle/>
          <a:p>
            <a: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</a:rPr>
              <a:t>Cel spisu rolnego </a:t>
            </a: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628650" y="1590064"/>
            <a:ext cx="7070008" cy="45868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300" dirty="0">
                <a:latin typeface="Fira Sans" panose="020B0503050000020004" pitchFamily="34" charset="0"/>
              </a:rPr>
              <a:t>Zapewnienie bazy informacyjnej o gospodarstwach rolnych i związanych z nimi gospodarstwach domowych, koniecznej dla realizacji krajowej, regionalnej i lokalnej polityki rolnej i społecznej na wsi.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300" dirty="0">
                <a:latin typeface="Fira Sans" panose="020B0503050000020004" pitchFamily="34" charset="0"/>
              </a:rPr>
              <a:t>Dostarczenie danych na potrzeby oceny (ex post, ex </a:t>
            </a:r>
            <a:r>
              <a:rPr lang="pl-PL" sz="2300" dirty="0" err="1">
                <a:latin typeface="Fira Sans" panose="020B0503050000020004" pitchFamily="34" charset="0"/>
              </a:rPr>
              <a:t>ante</a:t>
            </a:r>
            <a:r>
              <a:rPr lang="pl-PL" sz="2300" dirty="0">
                <a:latin typeface="Fira Sans" panose="020B0503050000020004" pitchFamily="34" charset="0"/>
              </a:rPr>
              <a:t>) instrumentów Wspólnej Polityki Rolnej w tym negocjacji w ramach UE rodzaju i wielkości dopłat dla rolnictwa i obszarów wiejskich.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300" dirty="0">
                <a:latin typeface="Fira Sans" panose="020B0503050000020004" pitchFamily="34" charset="0"/>
              </a:rPr>
              <a:t>Analiza zmian, jakie zaszły w rolnictwie na przestrzeni lat 2010 – 2020.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300" dirty="0">
                <a:latin typeface="Fira Sans" panose="020B0503050000020004" pitchFamily="34" charset="0"/>
              </a:rPr>
              <a:t>Wykonanie zobowiązań Polski dotyczących dostarczenia informacji dla   EUROSTAT-u i innych organizacji międzynarodowych (FAO, OECD).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2300" dirty="0">
                <a:latin typeface="Fira Sans" panose="020B0503050000020004" pitchFamily="34" charset="0"/>
              </a:rPr>
              <a:t>Aktualizacja statystycznego rejestru gospodarstw rolnych, a tym samym przygotowanie operatów do różnotematycznych badań reprezentacyjnych z zakresu rolnictwa w latach następnych.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l-PL" sz="2200" dirty="0">
              <a:latin typeface="Fira Sans" panose="020B0503050000020004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8410575" y="6412524"/>
            <a:ext cx="536850" cy="2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200" b="1" dirty="0">
              <a:solidFill>
                <a:schemeClr val="bg1"/>
              </a:solidFill>
              <a:latin typeface="Fira Sans SemiBold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5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9B973C8-63C1-46C4-AB4F-13906676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</a:rPr>
              <a:t>Cel spisu rolnego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59E971-268F-48FA-A509-3DC68FF9C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1800" dirty="0">
                <a:latin typeface="Fira Sans" panose="020B0503050000020004" pitchFamily="34" charset="0"/>
              </a:rPr>
              <a:t>Dostarczenie danych do oceny wpływu rolnictwa na środowisko, krajobraz </a:t>
            </a:r>
            <a:br>
              <a:rPr lang="pl-PL" sz="1800" dirty="0">
                <a:latin typeface="Fira Sans" panose="020B0503050000020004" pitchFamily="34" charset="0"/>
              </a:rPr>
            </a:br>
            <a:r>
              <a:rPr lang="pl-PL" sz="1800" dirty="0">
                <a:latin typeface="Fira Sans" panose="020B0503050000020004" pitchFamily="34" charset="0"/>
              </a:rPr>
              <a:t>i zmiany klimatyczne.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Fira Sans" panose="020B0503050000020004" pitchFamily="34" charset="0"/>
              </a:rPr>
              <a:t>Zapewnienie danych na najniższym poziomie podziału terytorialnego (gminy) niezbędnych do prowadzenia polityki regionalnej, oceny rozwoju gospodarki rolnej na danym terenie czy analizy zmian w strukturze i liczbie gospodarstw rolnych.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Fira Sans" panose="020B0503050000020004" pitchFamily="34" charset="0"/>
              </a:rPr>
              <a:t>Informacje uzyskane w PSR 2020 w połączeniu z danymi zebranymi w Narodowym Spisie Powszechnym Ludności i Mieszkań w 2021 r., odpowiedzą dodatkowo na wiele pytań dotyczących m.in. sytuacji społeczno-demograficznej i ekonomicznej rolników, starzenia się ludności wiejskiej </a:t>
            </a:r>
            <a:br>
              <a:rPr lang="pl-PL" sz="1800" dirty="0">
                <a:latin typeface="Fira Sans" panose="020B0503050000020004" pitchFamily="34" charset="0"/>
              </a:rPr>
            </a:br>
            <a:r>
              <a:rPr lang="pl-PL" sz="1800" dirty="0">
                <a:latin typeface="Fira Sans" panose="020B0503050000020004" pitchFamily="34" charset="0"/>
              </a:rPr>
              <a:t>i problemu następców, zatrudnienia w rolnictwie.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069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33ABB52-05E6-4109-8D1F-9F104E98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  <a:t>Użytkownicy krajowi i międzynarodowi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9D5A9F4-AF19-4D35-A5B8-FDF92E177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1800" dirty="0">
                <a:latin typeface="Fira Sans" panose="020B0503050000020004" pitchFamily="34" charset="0"/>
              </a:rPr>
              <a:t>FAO, OECD;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Fira Sans" panose="020B0503050000020004" pitchFamily="34" charset="0"/>
              </a:rPr>
              <a:t>Komisja europejska – EUROSTAT i inne dyrekcje;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Fira Sans" panose="020B0503050000020004" pitchFamily="34" charset="0"/>
              </a:rPr>
              <a:t>Administracja rządowa; 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Fira Sans" panose="020B0503050000020004" pitchFamily="34" charset="0"/>
              </a:rPr>
              <a:t>Administracja samorządowa; 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Fira Sans" panose="020B0503050000020004" pitchFamily="34" charset="0"/>
              </a:rPr>
              <a:t>Jednostki naukowo-badawcze; 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Fira Sans" panose="020B0503050000020004" pitchFamily="34" charset="0"/>
              </a:rPr>
              <a:t>Ogół społeczeństwa</a:t>
            </a:r>
          </a:p>
        </p:txBody>
      </p:sp>
    </p:spTree>
    <p:extLst>
      <p:ext uri="{BB962C8B-B14F-4D97-AF65-F5344CB8AC3E}">
        <p14:creationId xmlns:p14="http://schemas.microsoft.com/office/powerpoint/2010/main" val="178296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709255"/>
            <a:ext cx="7302186" cy="834409"/>
          </a:xfrm>
        </p:spPr>
        <p:txBody>
          <a:bodyPr anchor="t">
            <a:normAutofit/>
          </a:bodyPr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  <a:t>Tajemnica statystyczna</a:t>
            </a: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628650" y="1825625"/>
            <a:ext cx="729615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700" dirty="0">
                <a:latin typeface="Fira Sans" panose="020B0503050000020004" pitchFamily="34" charset="0"/>
              </a:rPr>
              <a:t>Wszystkie przekazywane w czasie spisów dane zostaną objęte </a:t>
            </a:r>
            <a:r>
              <a:rPr lang="pl-PL" sz="1700" b="1" dirty="0">
                <a:solidFill>
                  <a:srgbClr val="69BE28"/>
                </a:solidFill>
                <a:latin typeface="Fira Sans" panose="020B0503050000020004" pitchFamily="34" charset="0"/>
              </a:rPr>
              <a:t>tajemnicą statystyczną </a:t>
            </a:r>
            <a:r>
              <a:rPr lang="pl-PL" sz="1700" dirty="0">
                <a:solidFill>
                  <a:srgbClr val="000000"/>
                </a:solidFill>
                <a:latin typeface="Fira Sans" panose="020B0503050000020004" pitchFamily="34" charset="0"/>
              </a:rPr>
              <a:t>w rozumieniu art. 10 ustawy z dnia 29 czerwca 1995 r. o statystyce publicznej.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700" dirty="0">
                <a:latin typeface="Fira Sans" panose="020B0503050000020004" pitchFamily="34" charset="0"/>
              </a:rPr>
              <a:t>Stosowane przez statystykę publiczną narzędzia oraz procedury </a:t>
            </a:r>
            <a:br>
              <a:rPr lang="pl-PL" sz="1700" dirty="0">
                <a:latin typeface="Fira Sans" panose="020B0503050000020004" pitchFamily="34" charset="0"/>
              </a:rPr>
            </a:br>
            <a:r>
              <a:rPr lang="pl-PL" sz="1700" dirty="0">
                <a:latin typeface="Fira Sans" panose="020B0503050000020004" pitchFamily="34" charset="0"/>
              </a:rPr>
              <a:t>w zakresie bezpieczeństwa danych zapewniają całkowitą ochronę gromadzonych informacji. </a:t>
            </a:r>
          </a:p>
          <a:p>
            <a:pPr algn="just">
              <a:lnSpc>
                <a:spcPct val="150000"/>
              </a:lnSpc>
            </a:pPr>
            <a:r>
              <a:rPr lang="pl-PL" sz="1700" dirty="0">
                <a:latin typeface="Fira Sans" panose="020B0503050000020004" pitchFamily="34" charset="0"/>
              </a:rPr>
              <a:t>Statystyka publiczna prezentuje jedynie dane wynikowe, których nie można powiązać z konkretnymi osobami. </a:t>
            </a: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8410575" y="6412524"/>
            <a:ext cx="536850" cy="2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200" b="1" dirty="0">
              <a:solidFill>
                <a:schemeClr val="bg1"/>
              </a:solidFill>
              <a:latin typeface="Fira Sans SemiBold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6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0376" y="1277384"/>
            <a:ext cx="6381750" cy="962229"/>
          </a:xfrm>
        </p:spPr>
        <p:txBody>
          <a:bodyPr anchor="t">
            <a:normAutofit/>
          </a:bodyPr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  <a:t>Obowiązek spisowy</a:t>
            </a: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1090375" y="2163778"/>
            <a:ext cx="7320200" cy="30686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>
                <a:latin typeface="Fira Sans" panose="020B0503050000020004" pitchFamily="34" charset="0"/>
              </a:rPr>
              <a:t>Udział w Powszechnym Spisie Rolnym PSR 2020 jest </a:t>
            </a:r>
            <a:r>
              <a:rPr lang="pl-PL" sz="2400" b="1" dirty="0">
                <a:solidFill>
                  <a:srgbClr val="69BE28"/>
                </a:solidFill>
                <a:latin typeface="Fira Sans SemiBold" panose="020B0603050000020004" pitchFamily="34" charset="0"/>
                <a:ea typeface="+mj-ea"/>
                <a:cs typeface="+mj-cs"/>
              </a:rPr>
              <a:t>obowiązkowy.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>
                <a:latin typeface="Fira Sans" panose="020B0503050000020004" pitchFamily="34" charset="0"/>
              </a:rPr>
              <a:t>Użytkownik gospodarstwa rolnego jest obowiązany przeprowadzić samospis internetowy.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>
                <a:latin typeface="Fira Sans" panose="020B0503050000020004" pitchFamily="34" charset="0"/>
              </a:rPr>
              <a:t>Brak udziału w spisie rolnym może skutkować nałożeniem kary grzywny określonej w ustawie o statystyce publicznej.</a:t>
            </a:r>
            <a:endParaRPr lang="pl-PL" sz="2200" dirty="0">
              <a:latin typeface="Fira Sans" panose="020B0503050000020004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8410575" y="6412524"/>
            <a:ext cx="536850" cy="2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200" b="1" dirty="0">
              <a:solidFill>
                <a:schemeClr val="bg1"/>
              </a:solidFill>
              <a:latin typeface="Fira Sans SemiBold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0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31C2EDB-15BF-4DB9-8AB2-45A7A6CF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</a:rPr>
              <a:t>Obowiązek udzielania odpowiedzi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18E533E-0B47-4D9C-8AFC-A58268D7B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Fira Sans" panose="020B0503050000020004" pitchFamily="34" charset="0"/>
              </a:rPr>
              <a:t>Obowiązek udzielania dokładnych, wyczerpujących i zgodnych z prawdą odpowiedzi wynika z art. 7 ust. 2 ustawy o PSR 2020 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Fira Sans" panose="020B0503050000020004" pitchFamily="34" charset="0"/>
              </a:rPr>
              <a:t>Użytkownik gospodarstwa rolnego, który nie dokonał samospisu internetowego, nie może odmówić przekazania danych w ramach spisu rolnego w formie bezpośredniego wywiadu lub w formie wywiadu telefonicznego (art. 8c ust. 1 ustawy o PSR 2020)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Fira Sans" panose="020B0503050000020004" pitchFamily="34" charset="0"/>
              </a:rPr>
              <a:t>Udzielenie odpowiedzi niezgodnych ze stanem faktycznym oraz odmowa udzielenia odpowiedzi pociągają za sobą skutki prawne przewidziane w przepisach art. 56 i 57 ustawy o statystyce publicznej.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140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AAF4306-034F-4847-8BDF-5A637DAE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29108"/>
          </a:xfrm>
        </p:spPr>
        <p:txBody>
          <a:bodyPr/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</a:rPr>
              <a:t>Ustawa zmieniająca ustawę o PSR 2020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CD412F4-8965-4322-96A2-C987BE13B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577"/>
            <a:ext cx="7886700" cy="4629496"/>
          </a:xfrm>
        </p:spPr>
        <p:txBody>
          <a:bodyPr>
            <a:normAutofit fontScale="70000" lnSpcReduction="20000"/>
          </a:bodyPr>
          <a:lstStyle/>
          <a:p>
            <a:pPr marL="0" lvl="0" indent="0" defTabSz="457200">
              <a:lnSpc>
                <a:spcPct val="150000"/>
              </a:lnSpc>
              <a:buClr>
                <a:prstClr val="black"/>
              </a:buClr>
              <a:buSzPct val="100000"/>
              <a:buNone/>
            </a:pPr>
            <a:r>
              <a:rPr lang="pl-PL" sz="2000" u="sng" dirty="0">
                <a:solidFill>
                  <a:prstClr val="black"/>
                </a:solidFill>
                <a:latin typeface="Fira Sans" panose="020B0503050000020004" pitchFamily="34" charset="0"/>
              </a:rPr>
              <a:t>Najważniejsze zmiany: </a:t>
            </a:r>
          </a:p>
          <a:p>
            <a:pPr marL="342900" lvl="0" indent="-342900" defTabSz="457200">
              <a:lnSpc>
                <a:spcPct val="150000"/>
              </a:lnSpc>
              <a:buClr>
                <a:prstClr val="black"/>
              </a:buClr>
              <a:buSzPct val="100000"/>
            </a:pPr>
            <a:r>
              <a:rPr lang="pl-PL" sz="2000" dirty="0">
                <a:solidFill>
                  <a:srgbClr val="000000"/>
                </a:solidFill>
                <a:latin typeface="Fira Sans" panose="020B0503050000020004" pitchFamily="34" charset="0"/>
              </a:rPr>
              <a:t>Samospis internetowy jest obowiązkowy, co nie wyłącza możliwości zebrania w każdym czasie danych od użytkownika gospodarstwa rolnego w formie wywiadu telefonicznego lub bezpośredniego.</a:t>
            </a:r>
          </a:p>
          <a:p>
            <a:pPr marL="342900" lvl="0" indent="-342900" defTabSz="457200">
              <a:lnSpc>
                <a:spcPct val="150000"/>
              </a:lnSpc>
              <a:buClr>
                <a:prstClr val="black"/>
              </a:buClr>
              <a:buSzPct val="100000"/>
            </a:pPr>
            <a:r>
              <a:rPr lang="pl-PL" sz="2000" dirty="0">
                <a:solidFill>
                  <a:srgbClr val="000000"/>
                </a:solidFill>
                <a:latin typeface="Fira Sans" panose="020B0503050000020004" pitchFamily="34" charset="0"/>
              </a:rPr>
              <a:t>Wprowadzono pojęcie „rachmistrzowie spisowi” obejmujące dawnych rachmistrzów terenowych i telefonicznych.</a:t>
            </a:r>
          </a:p>
          <a:p>
            <a:pPr marL="342900" lvl="0" indent="-342900" defTabSz="457200">
              <a:lnSpc>
                <a:spcPct val="150000"/>
              </a:lnSpc>
              <a:buClr>
                <a:prstClr val="black"/>
              </a:buClr>
              <a:buSzPct val="100000"/>
            </a:pPr>
            <a:r>
              <a:rPr lang="pl-PL" sz="2000" dirty="0">
                <a:solidFill>
                  <a:srgbClr val="000000"/>
                </a:solidFill>
                <a:latin typeface="Fira Sans" panose="020B0503050000020004" pitchFamily="34" charset="0"/>
              </a:rPr>
              <a:t>Dawni rachmistrzowie terenowi mają możliwość prowadzenia wywiadów telefonicznych, jeśli sytuacja epidemiczna nie pozwoli na wywiady bezpośrednie.</a:t>
            </a:r>
          </a:p>
          <a:p>
            <a:pPr marL="342900" lvl="0" indent="-342900" defTabSz="457200">
              <a:lnSpc>
                <a:spcPct val="150000"/>
              </a:lnSpc>
              <a:buClr>
                <a:prstClr val="black"/>
              </a:buClr>
              <a:buSzPct val="100000"/>
            </a:pPr>
            <a:r>
              <a:rPr lang="pl-PL" sz="2000" dirty="0">
                <a:solidFill>
                  <a:srgbClr val="000000"/>
                </a:solidFill>
                <a:latin typeface="Fira Sans" panose="020B0503050000020004" pitchFamily="34" charset="0"/>
              </a:rPr>
              <a:t>Wprowadzono stawki wynagrodzenia rachmistrzów za zakończoną ankietę w zależności od metody: wywiad bezpośredni ― 37 zł brutto, telefoniczny ― 20 zł brutto.</a:t>
            </a:r>
          </a:p>
          <a:p>
            <a:pPr marL="342900" lvl="0" indent="-342900" defTabSz="457200">
              <a:lnSpc>
                <a:spcPct val="150000"/>
              </a:lnSpc>
              <a:buClr>
                <a:prstClr val="black"/>
              </a:buClr>
              <a:buSzPct val="100000"/>
            </a:pPr>
            <a:r>
              <a:rPr lang="pl-PL" sz="2000" dirty="0">
                <a:solidFill>
                  <a:srgbClr val="000000"/>
                </a:solidFill>
                <a:latin typeface="Fira Sans" panose="020B0503050000020004" pitchFamily="34" charset="0"/>
              </a:rPr>
              <a:t>Uchylono przypisanie rachmistrza do jednej gminy.</a:t>
            </a:r>
          </a:p>
          <a:p>
            <a:pPr marL="342900" lvl="0" indent="-342900" defTabSz="457200">
              <a:lnSpc>
                <a:spcPct val="150000"/>
              </a:lnSpc>
              <a:buClr>
                <a:prstClr val="black"/>
              </a:buClr>
              <a:buSzPct val="100000"/>
            </a:pPr>
            <a:r>
              <a:rPr lang="pl-PL" sz="2000" dirty="0">
                <a:solidFill>
                  <a:srgbClr val="000000"/>
                </a:solidFill>
                <a:latin typeface="Fira Sans" panose="020B0503050000020004" pitchFamily="34" charset="0"/>
              </a:rPr>
              <a:t>Zmieniono dolny limit dodatku spisowego ― teraz wynosi 5% kwoty przeciętnego miesięcznego wynagrodzenia z poprzedniego kwartału.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80101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AAF4306-034F-4847-8BDF-5A637DAE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</a:rPr>
              <a:t>Organizacja prac spisowych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CD412F4-8965-4322-96A2-C987BE13B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1181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lvl="0" indent="0" defTabSz="457200">
              <a:lnSpc>
                <a:spcPct val="150000"/>
              </a:lnSpc>
              <a:buClr>
                <a:prstClr val="black"/>
              </a:buClr>
              <a:buSzPct val="100000"/>
              <a:buNone/>
            </a:pPr>
            <a:r>
              <a:rPr lang="pl-PL" sz="2000" u="sng" dirty="0">
                <a:solidFill>
                  <a:prstClr val="black"/>
                </a:solidFill>
                <a:latin typeface="Fira Sans" panose="020B0503050000020004" pitchFamily="34" charset="0"/>
              </a:rPr>
              <a:t>Pracami związanymi z PSR 2020 kieruje: </a:t>
            </a:r>
          </a:p>
          <a:p>
            <a:pPr marL="342900" lvl="0" indent="-342900" defTabSz="457200">
              <a:lnSpc>
                <a:spcPct val="150000"/>
              </a:lnSpc>
              <a:buClr>
                <a:prstClr val="black"/>
              </a:buClr>
              <a:buSzPct val="100000"/>
            </a:pPr>
            <a:r>
              <a:rPr lang="pl-PL" sz="2000" dirty="0">
                <a:solidFill>
                  <a:srgbClr val="000000"/>
                </a:solidFill>
                <a:latin typeface="Fira Sans" panose="020B0503050000020004" pitchFamily="34" charset="0"/>
              </a:rPr>
              <a:t>Prezes GUS Dominik Rozkrut, jako Generalny Komisarz Spisowy;</a:t>
            </a:r>
          </a:p>
          <a:p>
            <a:pPr marL="342900" lvl="0" indent="-342900" defTabSz="457200">
              <a:lnSpc>
                <a:spcPct val="150000"/>
              </a:lnSpc>
              <a:buClr>
                <a:prstClr val="black"/>
              </a:buClr>
              <a:buSzPct val="100000"/>
            </a:pPr>
            <a:r>
              <a:rPr lang="pl-PL" sz="2000" dirty="0">
                <a:solidFill>
                  <a:srgbClr val="000000"/>
                </a:solidFill>
                <a:latin typeface="Fira Sans" panose="020B0503050000020004" pitchFamily="34" charset="0"/>
              </a:rPr>
              <a:t>Dyrektor CBS Janusz Dygaszewicz, jako Zastępca Generalnego Komisarza Spisowego;</a:t>
            </a:r>
          </a:p>
          <a:p>
            <a:pPr marL="342900" lvl="0" indent="-342900" defTabSz="457200">
              <a:lnSpc>
                <a:spcPct val="150000"/>
              </a:lnSpc>
              <a:buClr>
                <a:prstClr val="black"/>
              </a:buClr>
              <a:buSzPct val="100000"/>
            </a:pPr>
            <a:r>
              <a:rPr lang="pl-PL" sz="2000" dirty="0">
                <a:solidFill>
                  <a:srgbClr val="000000"/>
                </a:solidFill>
                <a:latin typeface="Fira Sans" panose="020B0503050000020004" pitchFamily="34" charset="0"/>
              </a:rPr>
              <a:t>Wojewoda Łukasz Kmita, jako Wojewódzki Komisarz Spisowy na terenie województwa małopolskiego;</a:t>
            </a:r>
          </a:p>
          <a:p>
            <a:pPr marL="342900" lvl="0" indent="-342900" defTabSz="457200">
              <a:lnSpc>
                <a:spcPct val="150000"/>
              </a:lnSpc>
              <a:buClr>
                <a:prstClr val="black"/>
              </a:buClr>
              <a:buSzPct val="100000"/>
            </a:pPr>
            <a:r>
              <a:rPr lang="pl-PL" sz="2000" dirty="0">
                <a:solidFill>
                  <a:srgbClr val="000000"/>
                </a:solidFill>
                <a:latin typeface="Fira Sans" panose="020B0503050000020004" pitchFamily="34" charset="0"/>
              </a:rPr>
              <a:t>Dyrektor Urzędu Statystycznego w Krakowie Agnieszka Szlubowska, jako Zastępca Wojewódzkiego Komisarza Spisowego;</a:t>
            </a:r>
          </a:p>
          <a:p>
            <a:pPr marL="342900" lvl="0" indent="-342900" defTabSz="457200">
              <a:lnSpc>
                <a:spcPct val="150000"/>
              </a:lnSpc>
              <a:buClr>
                <a:prstClr val="black"/>
              </a:buClr>
              <a:buSzPct val="100000"/>
            </a:pPr>
            <a:r>
              <a:rPr lang="pl-PL" sz="2000" dirty="0">
                <a:solidFill>
                  <a:srgbClr val="000000"/>
                </a:solidFill>
                <a:latin typeface="Fira Sans" panose="020B0503050000020004" pitchFamily="34" charset="0"/>
              </a:rPr>
              <a:t>Wójt, Burmistrz, Prezydent Miasta, jako Gminny Komisarz Spisowy.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68442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AD2536-3752-4EDD-B4F9-9E598AF5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</a:rPr>
              <a:t>Gminny Komisarz Spisowy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01B822E-0000-4C82-8511-99270F5A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089"/>
            <a:ext cx="7886700" cy="4809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/>
              <a:t>Do zadań Gminnego Komisarza Spisowego należy m.in.: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powołanie Gminnego Biura Spisowego (GBS) oraz wyznaczenie Zastępcy Gminnego Komisarza Spisowego i koordynatora gminnego;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przeprowadzenie naboru kandydatów na rachmistrzów terenowych oraz nadzór nad szkoleniami kandydatów na rachmistrzów terenowych;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zapewnienie bezpłatnego dostępu do stanowiska komputerowego do samospisu oraz pomocy w zakresie obsługi interaktywnej aplikacji do samospisu; </a:t>
            </a:r>
          </a:p>
          <a:p>
            <a:r>
              <a:rPr lang="pl-PL" sz="2000" dirty="0"/>
              <a:t>kierowanie pracą GBS oraz nadzór nad prawidłową realizacją wszystkich prac przewidzianych do wykonania;</a:t>
            </a:r>
          </a:p>
          <a:p>
            <a:r>
              <a:rPr lang="pl-PL" sz="2000" dirty="0"/>
              <a:t>nadzorowanie akcji informacyjno-popularyzacyjnej prowadzonej przez GBS;</a:t>
            </a:r>
          </a:p>
          <a:p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117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B8430F8D-567A-44D3-8CA9-65FA5CC6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27" y="365126"/>
            <a:ext cx="7352379" cy="1325563"/>
          </a:xfrm>
        </p:spPr>
        <p:txBody>
          <a:bodyPr/>
          <a:lstStyle/>
          <a:p>
            <a: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  <a:t>Podstawy prawne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4B636EB5-E09B-4D57-BC97-B48CB38D7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27" y="1497496"/>
            <a:ext cx="7352379" cy="4264207"/>
          </a:xfrm>
        </p:spPr>
        <p:txBody>
          <a:bodyPr>
            <a:normAutofit fontScale="77500" lnSpcReduction="20000"/>
          </a:bodyPr>
          <a:lstStyle/>
          <a:p>
            <a:pPr marL="361950" lvl="0" indent="-361950" defTabSz="457200">
              <a:lnSpc>
                <a:spcPct val="150000"/>
              </a:lnSpc>
              <a:spcBef>
                <a:spcPts val="1800"/>
              </a:spcBef>
              <a:buClr>
                <a:prstClr val="black"/>
              </a:buClr>
              <a:buSzPct val="100000"/>
            </a:pPr>
            <a:r>
              <a:rPr lang="pl-PL" sz="2000" dirty="0">
                <a:latin typeface="Fira Sans" panose="020B0503050000020004" pitchFamily="34" charset="0"/>
              </a:rPr>
              <a:t>ustawa z dnia 31 lipca 2019 r. o powszechnym spisie rolnym w 2020 r. 	(Dz. U. poz. 1728 ze zm.);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800"/>
              </a:spcBef>
              <a:buClr>
                <a:prstClr val="black"/>
              </a:buClr>
              <a:buSzPct val="100000"/>
            </a:pPr>
            <a:r>
              <a:rPr lang="pl-PL" sz="2000" dirty="0">
                <a:latin typeface="Fira Sans" panose="020B0503050000020004" pitchFamily="34" charset="0"/>
              </a:rPr>
              <a:t>ustawa z dnia 14 sierpnia 2020 r. o zmianie ustawy o statystyce publicznej, ustawy o powszechnym spisie rolnym w 2020 r. oraz ustawy o narodowym spisie powszechnym ludności i mieszkań w 2021 r. (Dz. U. poz. 1486)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800"/>
              </a:spcBef>
              <a:buClr>
                <a:prstClr val="black"/>
              </a:buClr>
              <a:buSzPct val="100000"/>
            </a:pPr>
            <a:r>
              <a:rPr lang="pl-PL" sz="2000" dirty="0">
                <a:latin typeface="Fira Sans" panose="020B0503050000020004" pitchFamily="34" charset="0"/>
              </a:rPr>
              <a:t>rozporządzenia Parlamentu Europejskiego i Rady (UE) </a:t>
            </a:r>
            <a:br>
              <a:rPr lang="pl-PL" sz="2000" dirty="0">
                <a:latin typeface="Fira Sans" panose="020B0503050000020004" pitchFamily="34" charset="0"/>
              </a:rPr>
            </a:br>
            <a:r>
              <a:rPr lang="pl-PL" sz="2000" dirty="0">
                <a:latin typeface="Fira Sans" panose="020B0503050000020004" pitchFamily="34" charset="0"/>
              </a:rPr>
              <a:t>nr 2018/1091 z dnia 18 lipca 2018 r. w sprawie zintegrowanych statystyk dotyczących gospodarstw rolnych; </a:t>
            </a:r>
          </a:p>
          <a:p>
            <a:pPr marL="342900" lvl="0" indent="-342900" defTabSz="457200">
              <a:lnSpc>
                <a:spcPct val="150000"/>
              </a:lnSpc>
              <a:spcBef>
                <a:spcPts val="1800"/>
              </a:spcBef>
              <a:buClr>
                <a:prstClr val="black"/>
              </a:buClr>
              <a:buSzPct val="100000"/>
            </a:pPr>
            <a:r>
              <a:rPr lang="pl-PL" sz="2000" dirty="0">
                <a:latin typeface="Fira Sans" panose="020B0503050000020004" pitchFamily="34" charset="0"/>
              </a:rPr>
              <a:t>ustawa z dnia 29 czerwca 1995 r. o statystyce publicznej </a:t>
            </a:r>
            <a:br>
              <a:rPr lang="pl-PL" sz="2000" dirty="0">
                <a:latin typeface="Fira Sans" panose="020B0503050000020004" pitchFamily="34" charset="0"/>
              </a:rPr>
            </a:br>
            <a:r>
              <a:rPr lang="pl-PL" sz="2000" dirty="0">
                <a:latin typeface="Fira Sans" panose="020B0503050000020004" pitchFamily="34" charset="0"/>
              </a:rPr>
              <a:t>(tekst jednolity: Dz. U. z 2020 r. poz. 443).</a:t>
            </a:r>
          </a:p>
          <a:p>
            <a:endParaRPr lang="pl-PL" dirty="0"/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8410575" y="6412524"/>
            <a:ext cx="536850" cy="2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200" b="1" dirty="0">
              <a:solidFill>
                <a:schemeClr val="bg1"/>
              </a:solidFill>
              <a:latin typeface="Fira Sans SemiBold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83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AD2536-3752-4EDD-B4F9-9E598AF5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</a:rPr>
              <a:t>Gminny Komisarz Spisowy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01B822E-0000-4C82-8511-99270F5A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3941"/>
            <a:ext cx="7886700" cy="4146487"/>
          </a:xfrm>
        </p:spPr>
        <p:txBody>
          <a:bodyPr>
            <a:normAutofit/>
          </a:bodyPr>
          <a:lstStyle/>
          <a:p>
            <a:r>
              <a:rPr lang="pl-PL" sz="2000" dirty="0"/>
              <a:t>czuwanie nad przestrzeganiem tajemnicy statystycznej </a:t>
            </a:r>
            <a:br>
              <a:rPr lang="pl-PL" sz="2000" dirty="0"/>
            </a:br>
            <a:r>
              <a:rPr lang="pl-PL" sz="2000" dirty="0"/>
              <a:t>i przepisów w zakresie ochrony danych osobowych;</a:t>
            </a:r>
          </a:p>
          <a:p>
            <a:r>
              <a:rPr lang="pl-PL" sz="2000" dirty="0"/>
              <a:t>Interweniowanie w przypadku odmowy udzielania informacji przez osoby podlegające spisaniu;</a:t>
            </a:r>
          </a:p>
          <a:p>
            <a:r>
              <a:rPr lang="pl-PL" sz="2000" dirty="0"/>
              <a:t>bieżąca ocena wszelkich zagrożeń realizacji spisu </a:t>
            </a:r>
            <a:br>
              <a:rPr lang="pl-PL" sz="2000" dirty="0"/>
            </a:br>
            <a:r>
              <a:rPr lang="pl-PL" sz="2000" dirty="0"/>
              <a:t>i niezwłoczne zgłaszanie ich do Zastępcy Wojewódzkiego Komisarza Spisowego;</a:t>
            </a:r>
          </a:p>
          <a:p>
            <a:r>
              <a:rPr lang="pl-PL" sz="2000" dirty="0"/>
              <a:t>wykorzystanie, zgodnie z wytycznymi finansowymi przygotowanymi w Centralnym Biurze Spisowym, środków finansowych uzyskanych na realizację zadań spisowych;</a:t>
            </a:r>
          </a:p>
          <a:p>
            <a:r>
              <a:rPr lang="pl-PL" sz="2000" dirty="0"/>
              <a:t>rozwiązanie GBS (po zakończeniu zadań spisowych) – </a:t>
            </a:r>
            <a:br>
              <a:rPr lang="pl-PL" sz="2000" dirty="0"/>
            </a:br>
            <a:r>
              <a:rPr lang="pl-PL" sz="2000" dirty="0"/>
              <a:t>do 8 stycznia 2021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567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AD2536-3752-4EDD-B4F9-9E598AF5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</a:rPr>
              <a:t>Gminne Biuro Spisowe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01B822E-0000-4C82-8511-99270F5A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7073"/>
            <a:ext cx="7886700" cy="4809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/>
              <a:t>Zadania GBS obejmują m.in.:</a:t>
            </a:r>
          </a:p>
          <a:p>
            <a:r>
              <a:rPr lang="pl-PL" sz="2000" dirty="0"/>
              <a:t>przeprowadzenie odpowiedniej akcji informacyjnej i popularyzacyjnej nabór kandydatów na rachmistrzów  terenowych; </a:t>
            </a:r>
          </a:p>
          <a:p>
            <a:r>
              <a:rPr lang="pl-PL" sz="2000" dirty="0"/>
              <a:t>rejestracja danych kandydatów na rachmistrzów terenowych w Systemie Ewidencji Rachmistrzów;</a:t>
            </a:r>
          </a:p>
          <a:p>
            <a:r>
              <a:rPr lang="pl-PL" sz="2000" dirty="0"/>
              <a:t>organizacja szkolenia dla kandydatów na rachmistrzów terenowych;</a:t>
            </a:r>
          </a:p>
          <a:p>
            <a:r>
              <a:rPr lang="pl-PL" sz="2000" dirty="0"/>
              <a:t>prowadzenie działań promujących spis, a szczególnie samospis;</a:t>
            </a:r>
          </a:p>
          <a:p>
            <a:r>
              <a:rPr lang="pl-PL" sz="2000" dirty="0"/>
              <a:t>kontrola przebiegu realizacji spisu na terenie gminy;</a:t>
            </a:r>
          </a:p>
          <a:p>
            <a:r>
              <a:rPr lang="pl-PL" sz="2000" dirty="0"/>
              <a:t>udzielanie pomocy rachmistrzom terenowym;</a:t>
            </a:r>
          </a:p>
          <a:p>
            <a:r>
              <a:rPr lang="pl-PL" sz="2000" dirty="0"/>
              <a:t>przekazywanie do WBS meldunków o przebiegu prac spisowych na terenie gminy;</a:t>
            </a:r>
          </a:p>
          <a:p>
            <a:r>
              <a:rPr lang="pl-PL" sz="2000" dirty="0"/>
              <a:t>sporządzenie i przesłanie do WBS końcowego raportu z przebiegu spisu rolnego (do 11 grudnia br.).</a:t>
            </a:r>
            <a:br>
              <a:rPr lang="pl-PL" sz="2000" dirty="0"/>
            </a:br>
            <a:endParaRPr lang="pl-PL" sz="2000" dirty="0"/>
          </a:p>
          <a:p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394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AD2536-3752-4EDD-B4F9-9E598AF5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</a:rPr>
              <a:t>Gminne Biuro Spisowe – koordynator gminny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01B822E-0000-4C82-8511-99270F5A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3821"/>
            <a:ext cx="7886700" cy="4809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Do zadań koordynatora gminnego należy m.in.:</a:t>
            </a:r>
          </a:p>
          <a:p>
            <a:r>
              <a:rPr lang="pl-PL" sz="2000" dirty="0"/>
              <a:t>bieżące wsparcie rachmistrzów terenowych;</a:t>
            </a:r>
          </a:p>
          <a:p>
            <a:r>
              <a:rPr lang="pl-PL" sz="2000" dirty="0"/>
              <a:t>informowanie WBS o ewentualnych nieprawidłowościach w pracy rachmistrzów terenowych;</a:t>
            </a:r>
          </a:p>
          <a:p>
            <a:r>
              <a:rPr lang="pl-PL" sz="2000" dirty="0"/>
              <a:t>zgłaszanie w Systemie Zgłoszeń problemów technicznych, organizacyjnych lub metodologicznych oraz monitorowanie ich rozwiązywania;</a:t>
            </a:r>
          </a:p>
          <a:p>
            <a:r>
              <a:rPr lang="pl-PL" sz="2000" dirty="0"/>
              <a:t>analiza udostępnionych przez WBS raportów o postępie spisu w gminie i podejmowanie działań w sytuacji zagrożenia terminu zakończenia spisu;</a:t>
            </a:r>
          </a:p>
          <a:p>
            <a:r>
              <a:rPr lang="pl-PL" sz="2000" dirty="0"/>
              <a:t>reagowanie w sytuacji wystąpienia zagrożenia bezpieczeństwa rachmistrza terenowego, a także zgłoszenia zgubienia lub kradzieży urządzenia mobilnego rachmistrza;</a:t>
            </a:r>
            <a:br>
              <a:rPr lang="pl-PL" sz="2000" dirty="0"/>
            </a:br>
            <a:endParaRPr lang="pl-PL" sz="2000" dirty="0"/>
          </a:p>
          <a:p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059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248BCB8-DDF9-4B8B-8E60-C291C67C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</a:rPr>
              <a:t>Infolinia spisowa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516EE8-F959-408D-B8E2-7A309763E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prstClr val="black"/>
                </a:solidFill>
              </a:rPr>
              <a:t>W przypadku jakichkolwiek pytań lub wątpliwości dotyczących spisu rolnego uruchomiliśmy infolinię spisową pod numerem: </a:t>
            </a:r>
            <a: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  <a:ea typeface="+mj-ea"/>
                <a:cs typeface="Arial" panose="020B0604020202020204" pitchFamily="34" charset="0"/>
              </a:rPr>
              <a:t>22 279 99 99 wew. 1</a:t>
            </a:r>
            <a:r>
              <a:rPr lang="pl-PL" sz="2600" b="1" dirty="0">
                <a:solidFill>
                  <a:srgbClr val="001D77"/>
                </a:solidFill>
                <a:latin typeface="Fira Sans"/>
              </a:rPr>
              <a:t> </a:t>
            </a:r>
            <a:r>
              <a:rPr lang="pl-PL" dirty="0">
                <a:solidFill>
                  <a:prstClr val="black"/>
                </a:solidFill>
              </a:rPr>
              <a:t>(koszt połączenia zgodny z cennikiem operatora). 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Konsultanci infolinii pomagają w wypełnieniu formularza spisowego. Pracownicy infolinii pomogą również zweryfikować rachmistrza, upewnić się rolnik jest objęty obowiązkiem spisowym czy przyjąć zgłoszenie o fakcie nieprowadzenia gospodarstwa rolnego.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0108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2954" y="1596885"/>
            <a:ext cx="6893572" cy="3862745"/>
          </a:xfrm>
        </p:spPr>
        <p:txBody>
          <a:bodyPr anchor="t"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ct val="100000"/>
            </a:pPr>
            <a:r>
              <a:rPr lang="pl-PL" sz="2700" b="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  <a:t>Więcej informacji:</a:t>
            </a:r>
            <a:br>
              <a:rPr lang="pl-PL" sz="2700" b="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</a:br>
            <a:br>
              <a:rPr lang="pl-PL" sz="2700" b="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</a:br>
            <a:b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  <a:ea typeface="Arial Unicode MS" panose="020B0604020202020204" pitchFamily="34" charset="-128"/>
              </a:rPr>
            </a:br>
            <a:b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  <a:ea typeface="Arial Unicode MS" panose="020B0604020202020204" pitchFamily="34" charset="-128"/>
              </a:rPr>
            </a:br>
            <a:r>
              <a:rPr lang="pl-PL" sz="2700" b="0" dirty="0">
                <a:solidFill>
                  <a:srgbClr val="000000"/>
                </a:solidFill>
                <a:latin typeface="Fira Sans" panose="020B0503050000020004" pitchFamily="34" charset="0"/>
                <a:ea typeface="+mn-ea"/>
                <a:cs typeface="+mn-cs"/>
              </a:rPr>
              <a:t>spisrolny.gov.pl</a:t>
            </a:r>
            <a:br>
              <a:rPr lang="pl-PL" sz="2700" b="0" dirty="0">
                <a:solidFill>
                  <a:srgbClr val="000000"/>
                </a:solidFill>
                <a:latin typeface="Fira Sans" panose="020B0503050000020004" pitchFamily="34" charset="0"/>
                <a:ea typeface="+mn-ea"/>
                <a:cs typeface="+mn-cs"/>
              </a:rPr>
            </a:br>
            <a:br>
              <a:rPr lang="pl-PL" sz="2700" b="0" dirty="0">
                <a:solidFill>
                  <a:srgbClr val="000000"/>
                </a:solidFill>
                <a:latin typeface="Fira Sans" panose="020B0503050000020004" pitchFamily="34" charset="0"/>
                <a:ea typeface="+mn-ea"/>
                <a:cs typeface="+mn-cs"/>
              </a:rPr>
            </a:br>
            <a:br>
              <a:rPr lang="pl-PL" sz="2700" b="0" dirty="0">
                <a:solidFill>
                  <a:srgbClr val="000000"/>
                </a:solidFill>
                <a:latin typeface="Fira Sans" panose="020B0503050000020004" pitchFamily="34" charset="0"/>
                <a:ea typeface="+mn-ea"/>
                <a:cs typeface="+mn-cs"/>
              </a:rPr>
            </a:br>
            <a:br>
              <a:rPr lang="pl-PL" sz="2400" b="0" dirty="0">
                <a:solidFill>
                  <a:srgbClr val="000000"/>
                </a:solidFill>
                <a:latin typeface="Fira Sans" panose="020B0503050000020004" pitchFamily="34" charset="0"/>
                <a:ea typeface="+mn-ea"/>
                <a:cs typeface="+mn-cs"/>
              </a:rPr>
            </a:br>
            <a:b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  <a:ea typeface="Arial Unicode MS" panose="020B0604020202020204" pitchFamily="34" charset="-128"/>
              </a:rPr>
            </a:br>
            <a:endParaRPr lang="pl-PL" sz="2400" dirty="0">
              <a:solidFill>
                <a:srgbClr val="00693C"/>
              </a:solidFill>
              <a:latin typeface="Fira Sans SemiBold" panose="020B06030500000200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8410575" y="6412524"/>
            <a:ext cx="536850" cy="2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200" b="1" dirty="0">
              <a:solidFill>
                <a:schemeClr val="bg1"/>
              </a:solidFill>
              <a:latin typeface="Fira Sans SemiBold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55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248BCB8-DDF9-4B8B-8E60-C291C67C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</a:rPr>
              <a:t>Spiszmy się jak na rolników przystało!</a:t>
            </a:r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id="{317B6C90-4F8F-4490-8ED1-63ADB525E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453" y="1690689"/>
            <a:ext cx="7468385" cy="419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1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1C682EB-B88A-4E0D-9007-4357028B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</a:rPr>
              <a:t>O spisie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74ED306-BF7C-4D2E-A5D8-9E244369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Powszechny spis rolny odbywa się co 10 lat w krajach członkowskich ONZ i służy gromadzeniu, przetwarzaniu i rozpowszechnianiu danych dotyczących struktury rolnictwa.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pl-PL" sz="2000" dirty="0">
              <a:solidFill>
                <a:prstClr val="black"/>
              </a:solidFill>
              <a:latin typeface="Fira Sans" panose="020B05030500000200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Obowiązek realizacji spisów nakłada na państwa członkowskie Unii Europejskiej rozporządzenie Parlamentu Europejskiego i Rady, wynika on również z rekomendacji FAO, zawartych w dokumencie pn. „Światowy program spisów rolnych rundy 2020”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104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AFD34ED-63D9-4763-AAA7-C81EC624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</a:rPr>
              <a:t>Termin i zakres spisu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95917B2-DC89-4404-8C2A-EA396D6B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Od 1 września do 30 listopada 2020 r., według stanu na dzień </a:t>
            </a:r>
            <a:b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</a:b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1 czerwca 2020 r.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Spis rolny będzie przeprowadzony w gospodarstwach indywidualnych, w gospodarstwach rolnych osób prawnych, </a:t>
            </a:r>
            <a:b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</a:b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w gospodarstwach rolnych jednostek nieposiadających osobowości prawnej metodą obserwacji pełnej.</a:t>
            </a:r>
          </a:p>
        </p:txBody>
      </p:sp>
    </p:spTree>
    <p:extLst>
      <p:ext uri="{BB962C8B-B14F-4D97-AF65-F5344CB8AC3E}">
        <p14:creationId xmlns:p14="http://schemas.microsoft.com/office/powerpoint/2010/main" val="420771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2"/>
          <p:cNvSpPr txBox="1">
            <a:spLocks/>
          </p:cNvSpPr>
          <p:nvPr/>
        </p:nvSpPr>
        <p:spPr>
          <a:xfrm>
            <a:off x="230102" y="1528764"/>
            <a:ext cx="8177573" cy="411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660" y="714019"/>
            <a:ext cx="7235214" cy="814745"/>
          </a:xfrm>
        </p:spPr>
        <p:txBody>
          <a:bodyPr anchor="t">
            <a:normAutofit/>
          </a:bodyPr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  <a:t>Jak spisać się najbezpieczniej?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8410575" y="6412524"/>
            <a:ext cx="536850" cy="2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200" b="1" dirty="0">
              <a:solidFill>
                <a:schemeClr val="bg1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2659" y="2039540"/>
            <a:ext cx="74434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Spisu można dokonać samodzielnie na dwa sposoby:</a:t>
            </a:r>
          </a:p>
          <a:p>
            <a:endParaRPr lang="pl-PL" sz="2000" dirty="0">
              <a:solidFill>
                <a:prstClr val="black"/>
              </a:solidFill>
              <a:latin typeface="Fira Sans" panose="020B050305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poprzez formularz internetowy, dostępny od 1 września br. wraz z instrukcją do logowania na stronie internetowej GUS: </a:t>
            </a:r>
            <a: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  <a:ea typeface="+mj-ea"/>
                <a:cs typeface="+mj-cs"/>
              </a:rPr>
              <a:t>spisrolny.gov.pl.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telefonicznie ― w przypadku braku dostępu do Internetu – kontaktując się z infolinię spisową na numer </a:t>
            </a:r>
            <a: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  <a:ea typeface="+mj-ea"/>
                <a:cs typeface="+mj-cs"/>
              </a:rPr>
              <a:t>22 279 99 99 </a:t>
            </a: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wew. 1 i wybierając opcję „Spisz się przez telefon”</a:t>
            </a:r>
          </a:p>
        </p:txBody>
      </p:sp>
    </p:spTree>
    <p:extLst>
      <p:ext uri="{BB962C8B-B14F-4D97-AF65-F5344CB8AC3E}">
        <p14:creationId xmlns:p14="http://schemas.microsoft.com/office/powerpoint/2010/main" val="321775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2"/>
          <p:cNvSpPr txBox="1">
            <a:spLocks/>
          </p:cNvSpPr>
          <p:nvPr/>
        </p:nvSpPr>
        <p:spPr>
          <a:xfrm>
            <a:off x="230102" y="1528764"/>
            <a:ext cx="8177573" cy="411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660" y="714019"/>
            <a:ext cx="7235214" cy="814745"/>
          </a:xfrm>
        </p:spPr>
        <p:txBody>
          <a:bodyPr anchor="t">
            <a:normAutofit/>
          </a:bodyPr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  <a:t>Jak jeszcze można się spisać?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8410575" y="6412524"/>
            <a:ext cx="536850" cy="2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200" b="1" dirty="0">
              <a:solidFill>
                <a:schemeClr val="bg1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2660" y="2039540"/>
            <a:ext cx="7235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Osoby, które nie mają komputera mogą się spisać:</a:t>
            </a:r>
          </a:p>
          <a:p>
            <a:endParaRPr lang="pl-PL" sz="2000" dirty="0">
              <a:solidFill>
                <a:prstClr val="black"/>
              </a:solidFill>
              <a:latin typeface="Fira Sans" panose="020B050305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Bezpośrednio w najbliższym urzędzie gminy lub urzędzie statystycznym.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>
              <a:solidFill>
                <a:prstClr val="black"/>
              </a:solidFill>
              <a:latin typeface="Fira Sans" panose="020B050305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Każdy urząd gminy i urząd statystyczny w województwie jest zobowiązany do udostepnienia miejsca do samospisu dla rolników z zachowaniem reżimu sanitarnego, uwzględniając sytuację epidemiczną w gminie.</a:t>
            </a:r>
          </a:p>
        </p:txBody>
      </p:sp>
    </p:spTree>
    <p:extLst>
      <p:ext uri="{BB962C8B-B14F-4D97-AF65-F5344CB8AC3E}">
        <p14:creationId xmlns:p14="http://schemas.microsoft.com/office/powerpoint/2010/main" val="105187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2"/>
          <p:cNvSpPr txBox="1">
            <a:spLocks/>
          </p:cNvSpPr>
          <p:nvPr/>
        </p:nvSpPr>
        <p:spPr>
          <a:xfrm>
            <a:off x="230102" y="1528764"/>
            <a:ext cx="8177573" cy="411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660" y="714019"/>
            <a:ext cx="7235214" cy="814745"/>
          </a:xfrm>
        </p:spPr>
        <p:txBody>
          <a:bodyPr anchor="t">
            <a:normAutofit/>
          </a:bodyPr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  <a:t>Jak jeszcze można się spisać?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8410575" y="6412524"/>
            <a:ext cx="536850" cy="2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200" b="1" dirty="0">
              <a:solidFill>
                <a:schemeClr val="bg1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2572" y="1528764"/>
            <a:ext cx="7235302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Z użytkownikami gospodarstw rolnych, którzy nie spiszą się samodzielnie skontaktują się rachmistrzowie spisowi: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  <a:ea typeface="+mj-ea"/>
                <a:cs typeface="+mj-cs"/>
              </a:rPr>
              <a:t>Telefonicznie</a:t>
            </a: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 od 16 września do 30 listopada, w celu przeprowadzenia spisu w wywiadzie telefonicznym,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693C"/>
                </a:solidFill>
                <a:latin typeface="Fira Sans SemiBold" panose="020B0603050000020004" pitchFamily="34" charset="0"/>
                <a:ea typeface="+mj-ea"/>
                <a:cs typeface="+mj-cs"/>
              </a:rPr>
              <a:t>Bezpośrednio lub telefonicznie </a:t>
            </a:r>
            <a:r>
              <a:rPr lang="pl-PL" sz="2000" dirty="0">
                <a:solidFill>
                  <a:prstClr val="black"/>
                </a:solidFill>
                <a:latin typeface="Fira Sans" panose="020B0503050000020004" pitchFamily="34" charset="0"/>
              </a:rPr>
              <a:t>(w zależności od sytuacji epidemicznej) od 1 października do 30 listopada – w celu przeprowadzenia spisu w wywiadzie bezpośrednim z zachowaniem wszelkich zasad reżimu sanitarnego, jeśli sytuacja epidemiczna na to pozwoli.</a:t>
            </a:r>
          </a:p>
        </p:txBody>
      </p:sp>
    </p:spTree>
    <p:extLst>
      <p:ext uri="{BB962C8B-B14F-4D97-AF65-F5344CB8AC3E}">
        <p14:creationId xmlns:p14="http://schemas.microsoft.com/office/powerpoint/2010/main" val="151319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A02A96F-ACC5-41BD-ADD6-88B09D8C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  <a:t>List Prezesa GUS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4C2772FB-DD18-471D-AB0E-95BAAEA27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570" y="1825625"/>
            <a:ext cx="77548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4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2"/>
          <p:cNvSpPr txBox="1">
            <a:spLocks/>
          </p:cNvSpPr>
          <p:nvPr/>
        </p:nvSpPr>
        <p:spPr>
          <a:xfrm>
            <a:off x="230102" y="1528764"/>
            <a:ext cx="8177573" cy="411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pl-PL" sz="2200" b="1" dirty="0">
              <a:solidFill>
                <a:srgbClr val="001D77"/>
              </a:solidFill>
              <a:latin typeface="Fira Sans" panose="020B05030500000200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660" y="714019"/>
            <a:ext cx="7235214" cy="814745"/>
          </a:xfrm>
        </p:spPr>
        <p:txBody>
          <a:bodyPr anchor="t">
            <a:normAutofit/>
          </a:bodyPr>
          <a:lstStyle/>
          <a:p>
            <a:r>
              <a:rPr lang="pl-PL" sz="2400" b="0" dirty="0">
                <a:solidFill>
                  <a:srgbClr val="00693C"/>
                </a:solidFill>
                <a:latin typeface="Fira Sans SemiBold" panose="020B0603050000020004" pitchFamily="34" charset="0"/>
                <a:cs typeface="+mj-cs"/>
              </a:rPr>
              <a:t>Jak zalogować się do aplikacji spisowej?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8410575" y="6412524"/>
            <a:ext cx="536850" cy="2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l-PL" sz="1200" b="1" dirty="0">
              <a:solidFill>
                <a:schemeClr val="bg1"/>
              </a:solidFill>
              <a:latin typeface="Fira Sans SemiBold" panose="020B06030500000200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5071F55-D90C-4F7B-A8B6-1D1C737EF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" y="1327404"/>
            <a:ext cx="7491984" cy="42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148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iestandardowy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09AA6"/>
      </a:accent2>
      <a:accent3>
        <a:srgbClr val="1A206D"/>
      </a:accent3>
      <a:accent4>
        <a:srgbClr val="84C525"/>
      </a:accent4>
      <a:accent5>
        <a:srgbClr val="00693C"/>
      </a:accent5>
      <a:accent6>
        <a:srgbClr val="BED60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1585</Words>
  <Application>Microsoft Office PowerPoint</Application>
  <PresentationFormat>Pokaz na ekranie (4:3)</PresentationFormat>
  <Paragraphs>120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25</vt:i4>
      </vt:variant>
    </vt:vector>
  </HeadingPairs>
  <TitlesOfParts>
    <vt:vector size="34" baseType="lpstr">
      <vt:lpstr>Arial</vt:lpstr>
      <vt:lpstr>Calibri</vt:lpstr>
      <vt:lpstr>Fira Sans SemiBold</vt:lpstr>
      <vt:lpstr>Calibri Light</vt:lpstr>
      <vt:lpstr>Arial Unicode MS</vt:lpstr>
      <vt:lpstr>Fira Sans</vt:lpstr>
      <vt:lpstr>Motyw pakietu Office</vt:lpstr>
      <vt:lpstr>Office Theme</vt:lpstr>
      <vt:lpstr>Projekt niestandardowy</vt:lpstr>
      <vt:lpstr>Prezentacja programu PowerPoint</vt:lpstr>
      <vt:lpstr>Podstawy prawne</vt:lpstr>
      <vt:lpstr>O spisie</vt:lpstr>
      <vt:lpstr>Termin i zakres spisu</vt:lpstr>
      <vt:lpstr>Jak spisać się najbezpieczniej?</vt:lpstr>
      <vt:lpstr>Jak jeszcze można się spisać?</vt:lpstr>
      <vt:lpstr>Jak jeszcze można się spisać?</vt:lpstr>
      <vt:lpstr>List Prezesa GUS</vt:lpstr>
      <vt:lpstr>Jak zalogować się do aplikacji spisowej?</vt:lpstr>
      <vt:lpstr>Zakres zbieranych danych </vt:lpstr>
      <vt:lpstr>Cel spisu rolnego </vt:lpstr>
      <vt:lpstr>Cel spisu rolnego </vt:lpstr>
      <vt:lpstr>Użytkownicy krajowi i międzynarodowi</vt:lpstr>
      <vt:lpstr>Tajemnica statystyczna</vt:lpstr>
      <vt:lpstr>Obowiązek spisowy</vt:lpstr>
      <vt:lpstr>Obowiązek udzielania odpowiedzi</vt:lpstr>
      <vt:lpstr>Ustawa zmieniająca ustawę o PSR 2020</vt:lpstr>
      <vt:lpstr>Organizacja prac spisowych</vt:lpstr>
      <vt:lpstr>Gminny Komisarz Spisowy</vt:lpstr>
      <vt:lpstr>Gminny Komisarz Spisowy</vt:lpstr>
      <vt:lpstr>Gminne Biuro Spisowe</vt:lpstr>
      <vt:lpstr>Gminne Biuro Spisowe – koordynator gminny</vt:lpstr>
      <vt:lpstr>Infolinia spisowa</vt:lpstr>
      <vt:lpstr>Więcej informacji:    spisrolny.gov.pl     </vt:lpstr>
      <vt:lpstr>Spiszmy się jak na rolników przystało!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</dc:creator>
  <cp:lastModifiedBy>Szlubowska Agnieszka</cp:lastModifiedBy>
  <cp:revision>177</cp:revision>
  <dcterms:created xsi:type="dcterms:W3CDTF">2019-11-27T20:40:09Z</dcterms:created>
  <dcterms:modified xsi:type="dcterms:W3CDTF">2020-09-28T07:41:21Z</dcterms:modified>
</cp:coreProperties>
</file>