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324" r:id="rId4"/>
    <p:sldId id="307" r:id="rId5"/>
    <p:sldId id="360" r:id="rId6"/>
    <p:sldId id="323" r:id="rId7"/>
    <p:sldId id="355" r:id="rId8"/>
    <p:sldId id="338" r:id="rId9"/>
    <p:sldId id="341" r:id="rId10"/>
    <p:sldId id="318" r:id="rId11"/>
    <p:sldId id="344" r:id="rId12"/>
    <p:sldId id="335" r:id="rId13"/>
    <p:sldId id="363" r:id="rId14"/>
    <p:sldId id="364" r:id="rId15"/>
    <p:sldId id="366" r:id="rId16"/>
    <p:sldId id="367" r:id="rId17"/>
    <p:sldId id="368" r:id="rId18"/>
    <p:sldId id="372" r:id="rId19"/>
    <p:sldId id="370" r:id="rId20"/>
    <p:sldId id="369" r:id="rId21"/>
    <p:sldId id="361" r:id="rId22"/>
    <p:sldId id="371" r:id="rId23"/>
    <p:sldId id="374" r:id="rId24"/>
    <p:sldId id="375" r:id="rId25"/>
    <p:sldId id="376" r:id="rId26"/>
    <p:sldId id="377" r:id="rId27"/>
    <p:sldId id="382" r:id="rId28"/>
    <p:sldId id="383" r:id="rId29"/>
    <p:sldId id="384" r:id="rId30"/>
    <p:sldId id="348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1"/>
    <a:srgbClr val="FFFF00"/>
    <a:srgbClr val="F34335"/>
    <a:srgbClr val="83695D"/>
    <a:srgbClr val="C0C0C0"/>
    <a:srgbClr val="000304"/>
    <a:srgbClr val="CCECFF"/>
    <a:srgbClr val="8B8AA2"/>
    <a:srgbClr val="3B3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1741" autoAdjust="0"/>
  </p:normalViewPr>
  <p:slideViewPr>
    <p:cSldViewPr>
      <p:cViewPr varScale="1">
        <p:scale>
          <a:sx n="105" d="100"/>
          <a:sy n="105" d="100"/>
        </p:scale>
        <p:origin x="18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wm2\Wykresy\2017\baz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5\wm2\Wykresy\2017\baz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5\wm2\PREZENTACJE\Prezentacje%202017\Andrych&#243;w\Bazy_powietrze\Baza_Andrych&#243;w_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wm2\Edyta\szablony%20prezentacji\bazy\wykresy%20do%20prezentacji%20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Arkusz3!$A$3</c:f>
              <c:strCache>
                <c:ptCount val="1"/>
                <c:pt idx="0">
                  <c:v>styczeń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rgbClr val="3B373F"/>
              </a:solidFill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6600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8CE-426C-90B7-5F921221E404}"/>
              </c:ext>
            </c:extLst>
          </c:dPt>
          <c:dPt>
            <c:idx val="18"/>
            <c:invertIfNegative val="0"/>
            <c:bubble3D val="0"/>
            <c:spPr>
              <a:solidFill>
                <a:srgbClr val="FF6600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8CE-426C-90B7-5F921221E404}"/>
              </c:ext>
            </c:extLst>
          </c:dPt>
          <c:cat>
            <c:multiLvlStrRef>
              <c:f>Arkusz3!$B$1:$X$2</c:f>
              <c:multiLvlStrCache>
                <c:ptCount val="23"/>
                <c:lvl>
                  <c:pt idx="0">
                    <c:v>ul. Bujaka</c:v>
                  </c:pt>
                  <c:pt idx="1">
                    <c:v>ul. Bulwarowa</c:v>
                  </c:pt>
                  <c:pt idx="2">
                    <c:v>al. Krasińskiego</c:v>
                  </c:pt>
                  <c:pt idx="3">
                    <c:v>ul. Dietla</c:v>
                  </c:pt>
                  <c:pt idx="4">
                    <c:v>os. Piastów</c:v>
                  </c:pt>
                  <c:pt idx="5">
                    <c:v>ul. Telimeny</c:v>
                  </c:pt>
                  <c:pt idx="6">
                    <c:v>os. Wadów</c:v>
                  </c:pt>
                  <c:pt idx="7">
                    <c:v>ul. Złoty Róg</c:v>
                  </c:pt>
                  <c:pt idx="8">
                    <c:v>ul. Bitwy pod Studziankami</c:v>
                  </c:pt>
                  <c:pt idx="9">
                    <c:v> ul. Ks. Romana Sitko</c:v>
                  </c:pt>
                  <c:pt idx="10">
                    <c:v>Bochnia</c:v>
                  </c:pt>
                  <c:pt idx="11">
                    <c:v>Brzeszcze</c:v>
                  </c:pt>
                  <c:pt idx="12">
                    <c:v>Gorlice</c:v>
                  </c:pt>
                  <c:pt idx="13">
                    <c:v>Muszyna</c:v>
                  </c:pt>
                  <c:pt idx="14">
                    <c:v>Niepołomice</c:v>
                  </c:pt>
                  <c:pt idx="15">
                    <c:v>Nowy Sącz</c:v>
                  </c:pt>
                  <c:pt idx="16">
                    <c:v>Nowy Targ</c:v>
                  </c:pt>
                  <c:pt idx="17">
                    <c:v>Olkusz</c:v>
                  </c:pt>
                  <c:pt idx="18">
                    <c:v>Rabka Zdrój</c:v>
                  </c:pt>
                  <c:pt idx="19">
                    <c:v>Skawina</c:v>
                  </c:pt>
                  <c:pt idx="20">
                    <c:v>Trzebinia</c:v>
                  </c:pt>
                  <c:pt idx="21">
                    <c:v>Tuchów</c:v>
                  </c:pt>
                  <c:pt idx="22">
                    <c:v>Zakopane</c:v>
                  </c:pt>
                </c:lvl>
                <c:lvl>
                  <c:pt idx="0">
                    <c:v>Aglomeracja Krakowska</c:v>
                  </c:pt>
                  <c:pt idx="8">
                    <c:v>Tarnów</c:v>
                  </c:pt>
                  <c:pt idx="10">
                    <c:v>Strefa małopolska</c:v>
                  </c:pt>
                </c:lvl>
              </c:multiLvlStrCache>
            </c:multiLvlStrRef>
          </c:cat>
          <c:val>
            <c:numRef>
              <c:f>Arkusz3!$B$3:$X$3</c:f>
              <c:numCache>
                <c:formatCode>General</c:formatCode>
                <c:ptCount val="23"/>
                <c:pt idx="0">
                  <c:v>157</c:v>
                </c:pt>
                <c:pt idx="1">
                  <c:v>122</c:v>
                </c:pt>
                <c:pt idx="2">
                  <c:v>147</c:v>
                </c:pt>
                <c:pt idx="3">
                  <c:v>122</c:v>
                </c:pt>
                <c:pt idx="4">
                  <c:v>112</c:v>
                </c:pt>
                <c:pt idx="5">
                  <c:v>125</c:v>
                </c:pt>
                <c:pt idx="6">
                  <c:v>115</c:v>
                </c:pt>
                <c:pt idx="7">
                  <c:v>127</c:v>
                </c:pt>
                <c:pt idx="8">
                  <c:v>75</c:v>
                </c:pt>
                <c:pt idx="9">
                  <c:v>92</c:v>
                </c:pt>
                <c:pt idx="10">
                  <c:v>112</c:v>
                </c:pt>
                <c:pt idx="11">
                  <c:v>202</c:v>
                </c:pt>
                <c:pt idx="12">
                  <c:v>63</c:v>
                </c:pt>
                <c:pt idx="13">
                  <c:v>90</c:v>
                </c:pt>
                <c:pt idx="14">
                  <c:v>100</c:v>
                </c:pt>
                <c:pt idx="15">
                  <c:v>116</c:v>
                </c:pt>
                <c:pt idx="16">
                  <c:v>162</c:v>
                </c:pt>
                <c:pt idx="17">
                  <c:v>102</c:v>
                </c:pt>
                <c:pt idx="18">
                  <c:v>93</c:v>
                </c:pt>
                <c:pt idx="19">
                  <c:v>134</c:v>
                </c:pt>
                <c:pt idx="20">
                  <c:v>88</c:v>
                </c:pt>
                <c:pt idx="21">
                  <c:v>135</c:v>
                </c:pt>
                <c:pt idx="2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E-426C-90B7-5F921221E404}"/>
            </c:ext>
          </c:extLst>
        </c:ser>
        <c:ser>
          <c:idx val="1"/>
          <c:order val="1"/>
          <c:tx>
            <c:strRef>
              <c:f>Arkusz3!$A$4</c:f>
              <c:strCache>
                <c:ptCount val="1"/>
                <c:pt idx="0">
                  <c:v>luty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rgbClr val="3B373F"/>
              </a:solidFill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9933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B8CE-426C-90B7-5F921221E404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33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B8CE-426C-90B7-5F921221E404}"/>
              </c:ext>
            </c:extLst>
          </c:dPt>
          <c:cat>
            <c:multiLvlStrRef>
              <c:f>Arkusz3!$B$1:$X$2</c:f>
              <c:multiLvlStrCache>
                <c:ptCount val="23"/>
                <c:lvl>
                  <c:pt idx="0">
                    <c:v>ul. Bujaka</c:v>
                  </c:pt>
                  <c:pt idx="1">
                    <c:v>ul. Bulwarowa</c:v>
                  </c:pt>
                  <c:pt idx="2">
                    <c:v>al. Krasińskiego</c:v>
                  </c:pt>
                  <c:pt idx="3">
                    <c:v>ul. Dietla</c:v>
                  </c:pt>
                  <c:pt idx="4">
                    <c:v>os. Piastów</c:v>
                  </c:pt>
                  <c:pt idx="5">
                    <c:v>ul. Telimeny</c:v>
                  </c:pt>
                  <c:pt idx="6">
                    <c:v>os. Wadów</c:v>
                  </c:pt>
                  <c:pt idx="7">
                    <c:v>ul. Złoty Róg</c:v>
                  </c:pt>
                  <c:pt idx="8">
                    <c:v>ul. Bitwy pod Studziankami</c:v>
                  </c:pt>
                  <c:pt idx="9">
                    <c:v> ul. Ks. Romana Sitko</c:v>
                  </c:pt>
                  <c:pt idx="10">
                    <c:v>Bochnia</c:v>
                  </c:pt>
                  <c:pt idx="11">
                    <c:v>Brzeszcze</c:v>
                  </c:pt>
                  <c:pt idx="12">
                    <c:v>Gorlice</c:v>
                  </c:pt>
                  <c:pt idx="13">
                    <c:v>Muszyna</c:v>
                  </c:pt>
                  <c:pt idx="14">
                    <c:v>Niepołomice</c:v>
                  </c:pt>
                  <c:pt idx="15">
                    <c:v>Nowy Sącz</c:v>
                  </c:pt>
                  <c:pt idx="16">
                    <c:v>Nowy Targ</c:v>
                  </c:pt>
                  <c:pt idx="17">
                    <c:v>Olkusz</c:v>
                  </c:pt>
                  <c:pt idx="18">
                    <c:v>Rabka Zdrój</c:v>
                  </c:pt>
                  <c:pt idx="19">
                    <c:v>Skawina</c:v>
                  </c:pt>
                  <c:pt idx="20">
                    <c:v>Trzebinia</c:v>
                  </c:pt>
                  <c:pt idx="21">
                    <c:v>Tuchów</c:v>
                  </c:pt>
                  <c:pt idx="22">
                    <c:v>Zakopane</c:v>
                  </c:pt>
                </c:lvl>
                <c:lvl>
                  <c:pt idx="0">
                    <c:v>Aglomeracja Krakowska</c:v>
                  </c:pt>
                  <c:pt idx="8">
                    <c:v>Tarnów</c:v>
                  </c:pt>
                  <c:pt idx="10">
                    <c:v>Strefa małopolska</c:v>
                  </c:pt>
                </c:lvl>
              </c:multiLvlStrCache>
            </c:multiLvlStrRef>
          </c:cat>
          <c:val>
            <c:numRef>
              <c:f>Arkusz3!$B$4:$X$4</c:f>
              <c:numCache>
                <c:formatCode>0</c:formatCode>
                <c:ptCount val="23"/>
                <c:pt idx="0">
                  <c:v>77.954230769230762</c:v>
                </c:pt>
                <c:pt idx="1">
                  <c:v>74.618928571428583</c:v>
                </c:pt>
                <c:pt idx="2">
                  <c:v>95.519533526678558</c:v>
                </c:pt>
                <c:pt idx="3">
                  <c:v>86.339515446392852</c:v>
                </c:pt>
                <c:pt idx="4">
                  <c:v>70.293571428571425</c:v>
                </c:pt>
                <c:pt idx="5">
                  <c:v>77.163928571428556</c:v>
                </c:pt>
                <c:pt idx="6">
                  <c:v>62.252499999999976</c:v>
                </c:pt>
                <c:pt idx="7">
                  <c:v>78.489999999999995</c:v>
                </c:pt>
                <c:pt idx="8">
                  <c:v>57.079642857142844</c:v>
                </c:pt>
                <c:pt idx="9">
                  <c:v>69.678534747</c:v>
                </c:pt>
                <c:pt idx="10">
                  <c:v>77.332857142857151</c:v>
                </c:pt>
                <c:pt idx="11">
                  <c:v>109.82560000000001</c:v>
                </c:pt>
                <c:pt idx="12">
                  <c:v>46.922142857142866</c:v>
                </c:pt>
                <c:pt idx="13">
                  <c:v>55.75</c:v>
                </c:pt>
                <c:pt idx="14">
                  <c:v>57.751428571428583</c:v>
                </c:pt>
                <c:pt idx="15">
                  <c:v>77.196071428571443</c:v>
                </c:pt>
                <c:pt idx="16">
                  <c:v>96.329642857142858</c:v>
                </c:pt>
                <c:pt idx="17">
                  <c:v>56.244225080192308</c:v>
                </c:pt>
                <c:pt idx="18">
                  <c:v>75.68148148148147</c:v>
                </c:pt>
                <c:pt idx="19">
                  <c:v>75.789627344678564</c:v>
                </c:pt>
                <c:pt idx="20">
                  <c:v>64.041071428571442</c:v>
                </c:pt>
                <c:pt idx="21">
                  <c:v>79.140714285714267</c:v>
                </c:pt>
                <c:pt idx="22">
                  <c:v>55.430714285714281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CE-426C-90B7-5F921221E404}"/>
            </c:ext>
          </c:extLst>
        </c:ser>
        <c:ser>
          <c:idx val="2"/>
          <c:order val="2"/>
          <c:tx>
            <c:strRef>
              <c:f>Arkusz3!$A$5</c:f>
              <c:strCache>
                <c:ptCount val="1"/>
                <c:pt idx="0">
                  <c:v>marzec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solidFill>
                <a:srgbClr val="3B373F"/>
              </a:solidFill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8CE-426C-90B7-5F921221E404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8CE-426C-90B7-5F921221E404}"/>
              </c:ext>
            </c:extLst>
          </c:dPt>
          <c:cat>
            <c:multiLvlStrRef>
              <c:f>Arkusz3!$B$1:$X$2</c:f>
              <c:multiLvlStrCache>
                <c:ptCount val="23"/>
                <c:lvl>
                  <c:pt idx="0">
                    <c:v>ul. Bujaka</c:v>
                  </c:pt>
                  <c:pt idx="1">
                    <c:v>ul. Bulwarowa</c:v>
                  </c:pt>
                  <c:pt idx="2">
                    <c:v>al. Krasińskiego</c:v>
                  </c:pt>
                  <c:pt idx="3">
                    <c:v>ul. Dietla</c:v>
                  </c:pt>
                  <c:pt idx="4">
                    <c:v>os. Piastów</c:v>
                  </c:pt>
                  <c:pt idx="5">
                    <c:v>ul. Telimeny</c:v>
                  </c:pt>
                  <c:pt idx="6">
                    <c:v>os. Wadów</c:v>
                  </c:pt>
                  <c:pt idx="7">
                    <c:v>ul. Złoty Róg</c:v>
                  </c:pt>
                  <c:pt idx="8">
                    <c:v>ul. Bitwy pod Studziankami</c:v>
                  </c:pt>
                  <c:pt idx="9">
                    <c:v> ul. Ks. Romana Sitko</c:v>
                  </c:pt>
                  <c:pt idx="10">
                    <c:v>Bochnia</c:v>
                  </c:pt>
                  <c:pt idx="11">
                    <c:v>Brzeszcze</c:v>
                  </c:pt>
                  <c:pt idx="12">
                    <c:v>Gorlice</c:v>
                  </c:pt>
                  <c:pt idx="13">
                    <c:v>Muszyna</c:v>
                  </c:pt>
                  <c:pt idx="14">
                    <c:v>Niepołomice</c:v>
                  </c:pt>
                  <c:pt idx="15">
                    <c:v>Nowy Sącz</c:v>
                  </c:pt>
                  <c:pt idx="16">
                    <c:v>Nowy Targ</c:v>
                  </c:pt>
                  <c:pt idx="17">
                    <c:v>Olkusz</c:v>
                  </c:pt>
                  <c:pt idx="18">
                    <c:v>Rabka Zdrój</c:v>
                  </c:pt>
                  <c:pt idx="19">
                    <c:v>Skawina</c:v>
                  </c:pt>
                  <c:pt idx="20">
                    <c:v>Trzebinia</c:v>
                  </c:pt>
                  <c:pt idx="21">
                    <c:v>Tuchów</c:v>
                  </c:pt>
                  <c:pt idx="22">
                    <c:v>Zakopane</c:v>
                  </c:pt>
                </c:lvl>
                <c:lvl>
                  <c:pt idx="0">
                    <c:v>Aglomeracja Krakowska</c:v>
                  </c:pt>
                  <c:pt idx="8">
                    <c:v>Tarnów</c:v>
                  </c:pt>
                  <c:pt idx="10">
                    <c:v>Strefa małopolska</c:v>
                  </c:pt>
                </c:lvl>
              </c:multiLvlStrCache>
            </c:multiLvlStrRef>
          </c:cat>
          <c:val>
            <c:numRef>
              <c:f>Arkusz3!$B$5:$X$5</c:f>
              <c:numCache>
                <c:formatCode>General</c:formatCode>
                <c:ptCount val="23"/>
                <c:pt idx="0">
                  <c:v>46</c:v>
                </c:pt>
                <c:pt idx="1">
                  <c:v>49</c:v>
                </c:pt>
                <c:pt idx="2">
                  <c:v>62</c:v>
                </c:pt>
                <c:pt idx="3">
                  <c:v>56</c:v>
                </c:pt>
                <c:pt idx="4">
                  <c:v>44</c:v>
                </c:pt>
                <c:pt idx="5">
                  <c:v>44</c:v>
                </c:pt>
                <c:pt idx="6">
                  <c:v>48</c:v>
                </c:pt>
                <c:pt idx="7">
                  <c:v>50</c:v>
                </c:pt>
                <c:pt idx="8">
                  <c:v>35</c:v>
                </c:pt>
                <c:pt idx="9">
                  <c:v>45</c:v>
                </c:pt>
                <c:pt idx="10">
                  <c:v>39</c:v>
                </c:pt>
                <c:pt idx="11">
                  <c:v>85</c:v>
                </c:pt>
                <c:pt idx="12">
                  <c:v>30</c:v>
                </c:pt>
                <c:pt idx="13">
                  <c:v>32</c:v>
                </c:pt>
                <c:pt idx="14">
                  <c:v>47</c:v>
                </c:pt>
                <c:pt idx="15">
                  <c:v>47</c:v>
                </c:pt>
                <c:pt idx="16">
                  <c:v>48</c:v>
                </c:pt>
                <c:pt idx="17">
                  <c:v>38</c:v>
                </c:pt>
                <c:pt idx="18">
                  <c:v>40</c:v>
                </c:pt>
                <c:pt idx="19">
                  <c:v>47</c:v>
                </c:pt>
                <c:pt idx="20">
                  <c:v>39</c:v>
                </c:pt>
                <c:pt idx="21">
                  <c:v>49</c:v>
                </c:pt>
                <c:pt idx="2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CE-426C-90B7-5F921221E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435088"/>
        <c:axId val="290435480"/>
      </c:barChart>
      <c:lineChart>
        <c:grouping val="standard"/>
        <c:varyColors val="0"/>
        <c:ser>
          <c:idx val="3"/>
          <c:order val="3"/>
          <c:tx>
            <c:strRef>
              <c:f>Arkusz3!$A$6</c:f>
              <c:strCache>
                <c:ptCount val="1"/>
                <c:pt idx="0">
                  <c:v>nLV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cat>
            <c:multiLvlStrRef>
              <c:f>Arkusz3!$B$1:$X$2</c:f>
              <c:multiLvlStrCache>
                <c:ptCount val="23"/>
                <c:lvl>
                  <c:pt idx="0">
                    <c:v>ul. Bujaka</c:v>
                  </c:pt>
                  <c:pt idx="1">
                    <c:v>ul. Bulwarowa</c:v>
                  </c:pt>
                  <c:pt idx="2">
                    <c:v>al. Krasińskiego</c:v>
                  </c:pt>
                  <c:pt idx="3">
                    <c:v>ul. Dietla</c:v>
                  </c:pt>
                  <c:pt idx="4">
                    <c:v>os. Piastów</c:v>
                  </c:pt>
                  <c:pt idx="5">
                    <c:v>ul. Telimeny</c:v>
                  </c:pt>
                  <c:pt idx="6">
                    <c:v>os. Wadów</c:v>
                  </c:pt>
                  <c:pt idx="7">
                    <c:v>ul. Złoty Róg</c:v>
                  </c:pt>
                  <c:pt idx="8">
                    <c:v>ul. Bitwy pod Studziankami</c:v>
                  </c:pt>
                  <c:pt idx="9">
                    <c:v> ul. Ks. Romana Sitko</c:v>
                  </c:pt>
                  <c:pt idx="10">
                    <c:v>Bochnia</c:v>
                  </c:pt>
                  <c:pt idx="11">
                    <c:v>Brzeszcze</c:v>
                  </c:pt>
                  <c:pt idx="12">
                    <c:v>Gorlice</c:v>
                  </c:pt>
                  <c:pt idx="13">
                    <c:v>Muszyna</c:v>
                  </c:pt>
                  <c:pt idx="14">
                    <c:v>Niepołomice</c:v>
                  </c:pt>
                  <c:pt idx="15">
                    <c:v>Nowy Sącz</c:v>
                  </c:pt>
                  <c:pt idx="16">
                    <c:v>Nowy Targ</c:v>
                  </c:pt>
                  <c:pt idx="17">
                    <c:v>Olkusz</c:v>
                  </c:pt>
                  <c:pt idx="18">
                    <c:v>Rabka Zdrój</c:v>
                  </c:pt>
                  <c:pt idx="19">
                    <c:v>Skawina</c:v>
                  </c:pt>
                  <c:pt idx="20">
                    <c:v>Trzebinia</c:v>
                  </c:pt>
                  <c:pt idx="21">
                    <c:v>Tuchów</c:v>
                  </c:pt>
                  <c:pt idx="22">
                    <c:v>Zakopane</c:v>
                  </c:pt>
                </c:lvl>
                <c:lvl>
                  <c:pt idx="0">
                    <c:v>Aglomeracja Krakowska</c:v>
                  </c:pt>
                  <c:pt idx="8">
                    <c:v>Tarnów</c:v>
                  </c:pt>
                  <c:pt idx="10">
                    <c:v>Strefa małopolska</c:v>
                  </c:pt>
                </c:lvl>
              </c:multiLvlStrCache>
            </c:multiLvlStrRef>
          </c:cat>
          <c:val>
            <c:numRef>
              <c:f>Arkusz3!$B$6:$X$6</c:f>
              <c:numCache>
                <c:formatCode>0</c:formatCode>
                <c:ptCount val="23"/>
                <c:pt idx="0">
                  <c:v>47</c:v>
                </c:pt>
                <c:pt idx="1">
                  <c:v>51</c:v>
                </c:pt>
                <c:pt idx="2">
                  <c:v>68</c:v>
                </c:pt>
                <c:pt idx="3">
                  <c:v>62</c:v>
                </c:pt>
                <c:pt idx="4">
                  <c:v>48</c:v>
                </c:pt>
                <c:pt idx="5">
                  <c:v>53</c:v>
                </c:pt>
                <c:pt idx="6">
                  <c:v>43</c:v>
                </c:pt>
                <c:pt idx="7">
                  <c:v>54</c:v>
                </c:pt>
                <c:pt idx="8">
                  <c:v>38</c:v>
                </c:pt>
                <c:pt idx="9">
                  <c:v>56</c:v>
                </c:pt>
                <c:pt idx="10">
                  <c:v>45</c:v>
                </c:pt>
                <c:pt idx="11">
                  <c:v>70</c:v>
                </c:pt>
                <c:pt idx="12">
                  <c:v>36</c:v>
                </c:pt>
                <c:pt idx="13">
                  <c:v>34</c:v>
                </c:pt>
                <c:pt idx="14">
                  <c:v>47</c:v>
                </c:pt>
                <c:pt idx="15">
                  <c:v>55</c:v>
                </c:pt>
                <c:pt idx="16">
                  <c:v>64</c:v>
                </c:pt>
                <c:pt idx="17">
                  <c:v>36</c:v>
                </c:pt>
                <c:pt idx="18">
                  <c:v>47</c:v>
                </c:pt>
                <c:pt idx="19">
                  <c:v>54</c:v>
                </c:pt>
                <c:pt idx="20">
                  <c:v>37</c:v>
                </c:pt>
                <c:pt idx="21">
                  <c:v>54</c:v>
                </c:pt>
                <c:pt idx="22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8CE-426C-90B7-5F921221E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436264"/>
        <c:axId val="290435872"/>
      </c:lineChart>
      <c:catAx>
        <c:axId val="29043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B373F"/>
            </a:solidFill>
          </a:ln>
        </c:spPr>
        <c:txPr>
          <a:bodyPr/>
          <a:lstStyle/>
          <a:p>
            <a:pPr>
              <a:defRPr sz="700" b="1"/>
            </a:pPr>
            <a:endParaRPr lang="pl-PL"/>
          </a:p>
        </c:txPr>
        <c:crossAx val="290435480"/>
        <c:crosses val="autoZero"/>
        <c:auto val="1"/>
        <c:lblAlgn val="ctr"/>
        <c:lblOffset val="100"/>
        <c:noMultiLvlLbl val="0"/>
      </c:catAx>
      <c:valAx>
        <c:axId val="290435480"/>
        <c:scaling>
          <c:orientation val="minMax"/>
          <c:max val="200"/>
        </c:scaling>
        <c:delete val="0"/>
        <c:axPos val="l"/>
        <c:majorGridlines>
          <c:spPr>
            <a:ln>
              <a:solidFill>
                <a:srgbClr val="3B373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>
                    <a:latin typeface="Times New Roman"/>
                    <a:cs typeface="Times New Roman"/>
                  </a:rPr>
                  <a:t>µg/m</a:t>
                </a:r>
                <a:r>
                  <a:rPr lang="pl-PL" baseline="30000" dirty="0" smtClean="0">
                    <a:latin typeface="Times New Roman"/>
                    <a:cs typeface="Times New Roman"/>
                  </a:rPr>
                  <a:t>3</a:t>
                </a:r>
                <a:endParaRPr lang="pl-PL" baseline="30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3B373F"/>
            </a:solidFill>
          </a:ln>
        </c:spPr>
        <c:txPr>
          <a:bodyPr/>
          <a:lstStyle/>
          <a:p>
            <a:pPr>
              <a:defRPr sz="700"/>
            </a:pPr>
            <a:endParaRPr lang="pl-PL"/>
          </a:p>
        </c:txPr>
        <c:crossAx val="290435088"/>
        <c:crosses val="autoZero"/>
        <c:crossBetween val="between"/>
      </c:valAx>
      <c:valAx>
        <c:axId val="2904358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l. dni z przekroczeniem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rgbClr val="3B373F"/>
            </a:solidFill>
          </a:ln>
        </c:spPr>
        <c:txPr>
          <a:bodyPr/>
          <a:lstStyle/>
          <a:p>
            <a:pPr>
              <a:defRPr sz="700"/>
            </a:pPr>
            <a:endParaRPr lang="pl-PL"/>
          </a:p>
        </c:txPr>
        <c:crossAx val="290436264"/>
        <c:crosses val="max"/>
        <c:crossBetween val="between"/>
      </c:valAx>
      <c:catAx>
        <c:axId val="290436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0435872"/>
        <c:crosses val="autoZero"/>
        <c:auto val="1"/>
        <c:lblAlgn val="ctr"/>
        <c:lblOffset val="100"/>
        <c:noMultiLvlLbl val="0"/>
      </c:catAx>
      <c:spPr>
        <a:ln>
          <a:solidFill>
            <a:srgbClr val="3B373F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rgbClr val="3B373F"/>
          </a:solidFill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20128223783582E-2"/>
          <c:y val="3.4819233862356962E-2"/>
          <c:w val="0.91649366883564765"/>
          <c:h val="0.653402699662542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'BaP styczeń'!$A$3</c:f>
              <c:strCache>
                <c:ptCount val="1"/>
                <c:pt idx="0">
                  <c:v>styczeń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3B373F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5FF-4771-8A83-BBD2BB9B4D3D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5FF-4771-8A83-BBD2BB9B4D3D}"/>
              </c:ext>
            </c:extLst>
          </c:dPt>
          <c:cat>
            <c:multiLvlStrRef>
              <c:f>'BaP styczeń'!$B$1:$T$2</c:f>
              <c:multiLvlStrCache>
                <c:ptCount val="19"/>
                <c:lvl>
                  <c:pt idx="0">
                    <c:v>Al. Krasińskiego</c:v>
                  </c:pt>
                  <c:pt idx="1">
                    <c:v>Bujaka</c:v>
                  </c:pt>
                  <c:pt idx="2">
                    <c:v>Bulwarowa</c:v>
                  </c:pt>
                  <c:pt idx="3">
                    <c:v>os. Piastów</c:v>
                  </c:pt>
                  <c:pt idx="4">
                    <c:v>Telimeny</c:v>
                  </c:pt>
                  <c:pt idx="5">
                    <c:v>Złoty Róg</c:v>
                  </c:pt>
                  <c:pt idx="6">
                    <c:v>os. Wadów</c:v>
                  </c:pt>
                  <c:pt idx="7">
                    <c:v>Bitwy pod Studziankami</c:v>
                  </c:pt>
                  <c:pt idx="8">
                    <c:v>Bochnia</c:v>
                  </c:pt>
                  <c:pt idx="9">
                    <c:v>Brzeszcze</c:v>
                  </c:pt>
                  <c:pt idx="10">
                    <c:v>Gorlice</c:v>
                  </c:pt>
                  <c:pt idx="11">
                    <c:v>Muszyna</c:v>
                  </c:pt>
                  <c:pt idx="12">
                    <c:v>Niepołomice</c:v>
                  </c:pt>
                  <c:pt idx="13">
                    <c:v>Nowy Sącz</c:v>
                  </c:pt>
                  <c:pt idx="14">
                    <c:v>Nowy Targ</c:v>
                  </c:pt>
                  <c:pt idx="15">
                    <c:v>Rabka</c:v>
                  </c:pt>
                  <c:pt idx="16">
                    <c:v> Trzebinia</c:v>
                  </c:pt>
                  <c:pt idx="17">
                    <c:v>Tuchów</c:v>
                  </c:pt>
                  <c:pt idx="18">
                    <c:v>Zakopane</c:v>
                  </c:pt>
                </c:lvl>
                <c:lvl>
                  <c:pt idx="0">
                    <c:v>Aglomeracja Krakowska</c:v>
                  </c:pt>
                  <c:pt idx="7">
                    <c:v>Miasto Tarnów</c:v>
                  </c:pt>
                  <c:pt idx="8">
                    <c:v>Strefa małopolska</c:v>
                  </c:pt>
                </c:lvl>
              </c:multiLvlStrCache>
            </c:multiLvlStrRef>
          </c:cat>
          <c:val>
            <c:numRef>
              <c:f>'BaP styczeń'!$B$3:$T$3</c:f>
              <c:numCache>
                <c:formatCode>0.0</c:formatCode>
                <c:ptCount val="19"/>
                <c:pt idx="0">
                  <c:v>24.947870587214862</c:v>
                </c:pt>
                <c:pt idx="1">
                  <c:v>29.660421545667454</c:v>
                </c:pt>
                <c:pt idx="2">
                  <c:v>27.872514721330752</c:v>
                </c:pt>
                <c:pt idx="3">
                  <c:v>21.497007546187874</c:v>
                </c:pt>
                <c:pt idx="4">
                  <c:v>27.265677855841787</c:v>
                </c:pt>
                <c:pt idx="5">
                  <c:v>25.501104336467666</c:v>
                </c:pt>
                <c:pt idx="7">
                  <c:v>17.036169659120478</c:v>
                </c:pt>
                <c:pt idx="8">
                  <c:v>31.934910764758147</c:v>
                </c:pt>
                <c:pt idx="9">
                  <c:v>97.416281350707578</c:v>
                </c:pt>
                <c:pt idx="10">
                  <c:v>11.743429612282076</c:v>
                </c:pt>
                <c:pt idx="11">
                  <c:v>25.296042755059162</c:v>
                </c:pt>
                <c:pt idx="12">
                  <c:v>27.288836846213886</c:v>
                </c:pt>
                <c:pt idx="13">
                  <c:v>39.027677496991579</c:v>
                </c:pt>
                <c:pt idx="14">
                  <c:v>60.02850041115348</c:v>
                </c:pt>
                <c:pt idx="15">
                  <c:v>28.631860297260712</c:v>
                </c:pt>
                <c:pt idx="16">
                  <c:v>20.765567765567766</c:v>
                </c:pt>
                <c:pt idx="17">
                  <c:v>45.274196321127747</c:v>
                </c:pt>
                <c:pt idx="18">
                  <c:v>23.553034210073914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FF-4771-8A83-BBD2BB9B4D3D}"/>
            </c:ext>
          </c:extLst>
        </c:ser>
        <c:ser>
          <c:idx val="0"/>
          <c:order val="1"/>
          <c:tx>
            <c:strRef>
              <c:f>'BaP styczeń'!$A$4</c:f>
              <c:strCache>
                <c:ptCount val="1"/>
                <c:pt idx="0">
                  <c:v>luty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3B373F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FF9933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75FF-4771-8A83-BBD2BB9B4D3D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33"/>
              </a:solidFill>
              <a:ln>
                <a:solidFill>
                  <a:srgbClr val="3B37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75FF-4771-8A83-BBD2BB9B4D3D}"/>
              </c:ext>
            </c:extLst>
          </c:dPt>
          <c:val>
            <c:numRef>
              <c:f>'BaP styczeń'!$B$4:$T$4</c:f>
              <c:numCache>
                <c:formatCode>0.0</c:formatCode>
                <c:ptCount val="19"/>
                <c:pt idx="1">
                  <c:v>14.443461538461548</c:v>
                </c:pt>
                <c:pt idx="2">
                  <c:v>13.607678571428576</c:v>
                </c:pt>
                <c:pt idx="3">
                  <c:v>11.309178571428575</c:v>
                </c:pt>
                <c:pt idx="4">
                  <c:v>14.957678571428563</c:v>
                </c:pt>
                <c:pt idx="5">
                  <c:v>13.047037037037036</c:v>
                </c:pt>
                <c:pt idx="6">
                  <c:v>7.6209999999999996</c:v>
                </c:pt>
                <c:pt idx="7">
                  <c:v>8.8903571428571393</c:v>
                </c:pt>
                <c:pt idx="8">
                  <c:v>18.500857142857143</c:v>
                </c:pt>
                <c:pt idx="9">
                  <c:v>39.163956521739138</c:v>
                </c:pt>
                <c:pt idx="10">
                  <c:v>6.4612857142857125</c:v>
                </c:pt>
                <c:pt idx="11">
                  <c:v>13.759821428571437</c:v>
                </c:pt>
                <c:pt idx="12">
                  <c:v>14.229821428571437</c:v>
                </c:pt>
                <c:pt idx="13">
                  <c:v>21.819964285714271</c:v>
                </c:pt>
                <c:pt idx="14">
                  <c:v>36.127321428571442</c:v>
                </c:pt>
                <c:pt idx="15">
                  <c:v>19.961071428571426</c:v>
                </c:pt>
                <c:pt idx="16">
                  <c:v>8.8903571428571393</c:v>
                </c:pt>
                <c:pt idx="17">
                  <c:v>20.46810714285715</c:v>
                </c:pt>
                <c:pt idx="18">
                  <c:v>14.70507142857142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FF-4771-8A83-BBD2BB9B4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90640"/>
        <c:axId val="130691032"/>
      </c:barChart>
      <c:catAx>
        <c:axId val="13069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B373F"/>
            </a:solidFill>
          </a:ln>
        </c:spPr>
        <c:txPr>
          <a:bodyPr/>
          <a:lstStyle/>
          <a:p>
            <a:pPr>
              <a:defRPr>
                <a:solidFill>
                  <a:srgbClr val="000304"/>
                </a:solidFill>
              </a:defRPr>
            </a:pPr>
            <a:endParaRPr lang="pl-PL"/>
          </a:p>
        </c:txPr>
        <c:crossAx val="130691032"/>
        <c:crosses val="autoZero"/>
        <c:auto val="1"/>
        <c:lblAlgn val="ctr"/>
        <c:lblOffset val="100"/>
        <c:noMultiLvlLbl val="0"/>
      </c:catAx>
      <c:valAx>
        <c:axId val="13069103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3B373F"/>
              </a:solidFill>
            </a:ln>
          </c:spPr>
        </c:majorGridlines>
        <c:minorGridlines>
          <c:spPr>
            <a:ln>
              <a:solidFill>
                <a:srgbClr val="3B373F"/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304"/>
                    </a:solidFill>
                  </a:defRPr>
                </a:pPr>
                <a:r>
                  <a:rPr lang="pl-PL" dirty="0">
                    <a:solidFill>
                      <a:srgbClr val="000304"/>
                    </a:solidFill>
                  </a:rPr>
                  <a:t>BaP [ng/m</a:t>
                </a:r>
                <a:r>
                  <a:rPr lang="pl-PL" baseline="30000" dirty="0">
                    <a:solidFill>
                      <a:srgbClr val="000304"/>
                    </a:solidFill>
                  </a:rPr>
                  <a:t>3</a:t>
                </a:r>
                <a:r>
                  <a:rPr lang="pl-PL" dirty="0">
                    <a:solidFill>
                      <a:srgbClr val="000304"/>
                    </a:solidFill>
                  </a:rPr>
                  <a:t>]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3B373F"/>
            </a:solidFill>
          </a:ln>
        </c:spPr>
        <c:txPr>
          <a:bodyPr/>
          <a:lstStyle/>
          <a:p>
            <a:pPr>
              <a:defRPr b="0">
                <a:solidFill>
                  <a:srgbClr val="3B373F"/>
                </a:solidFill>
              </a:defRPr>
            </a:pPr>
            <a:endParaRPr lang="pl-PL"/>
          </a:p>
        </c:txPr>
        <c:crossAx val="130690640"/>
        <c:crosses val="autoZero"/>
        <c:crossBetween val="between"/>
        <c:minorUnit val="10"/>
      </c:valAx>
      <c:spPr>
        <a:noFill/>
        <a:ln w="15875">
          <a:solidFill>
            <a:srgbClr val="3B373F"/>
          </a:solidFill>
        </a:ln>
      </c:spPr>
    </c:plotArea>
    <c:legend>
      <c:legendPos val="t"/>
      <c:layout>
        <c:manualLayout>
          <c:xMode val="edge"/>
          <c:yMode val="edge"/>
          <c:x val="0.40337448731591807"/>
          <c:y val="2.2611443705071997E-3"/>
          <c:w val="0.22240297450880112"/>
          <c:h val="3.6097300425077333E-2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>
              <a:solidFill>
                <a:srgbClr val="3B373F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04833770778651E-2"/>
          <c:y val="3.9451025909401881E-2"/>
          <c:w val="0.87359033245844264"/>
          <c:h val="0.59359833556505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Przyczepki!$C$1</c:f>
              <c:strCache>
                <c:ptCount val="1"/>
                <c:pt idx="0">
                  <c:v>PM10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CC8-447D-9FF3-737501B976C5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CC8-447D-9FF3-737501B976C5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CC8-447D-9FF3-737501B976C5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CC8-447D-9FF3-737501B976C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Przyczepki!$A$2:$B$19</c:f>
              <c:multiLvlStrCache>
                <c:ptCount val="18"/>
                <c:lvl>
                  <c:pt idx="0">
                    <c:v>Brzesko</c:v>
                  </c:pt>
                  <c:pt idx="1">
                    <c:v>Dąbrowa Tarnowska</c:v>
                  </c:pt>
                  <c:pt idx="2">
                    <c:v>Miechów</c:v>
                  </c:pt>
                  <c:pt idx="3">
                    <c:v>Nowy Targ</c:v>
                  </c:pt>
                  <c:pt idx="4">
                    <c:v>Oświęcim</c:v>
                  </c:pt>
                  <c:pt idx="5">
                    <c:v>Rabka</c:v>
                  </c:pt>
                  <c:pt idx="6">
                    <c:v>Bukowno</c:v>
                  </c:pt>
                  <c:pt idx="7">
                    <c:v>Kęty</c:v>
                  </c:pt>
                  <c:pt idx="8">
                    <c:v>Limanowa</c:v>
                  </c:pt>
                  <c:pt idx="9">
                    <c:v>Myślenice</c:v>
                  </c:pt>
                  <c:pt idx="10">
                    <c:v>Słomniki</c:v>
                  </c:pt>
                  <c:pt idx="11">
                    <c:v>Szczawnica</c:v>
                  </c:pt>
                  <c:pt idx="12">
                    <c:v>Chrzanów</c:v>
                  </c:pt>
                  <c:pt idx="13">
                    <c:v>Dobczyce</c:v>
                  </c:pt>
                  <c:pt idx="14">
                    <c:v>Kalwaria Zebrzydowska</c:v>
                  </c:pt>
                  <c:pt idx="15">
                    <c:v>Muszyna</c:v>
                  </c:pt>
                  <c:pt idx="16">
                    <c:v>Piwniczna Zdrój</c:v>
                  </c:pt>
                  <c:pt idx="17">
                    <c:v>Wieliczka</c:v>
                  </c:pt>
                </c:lvl>
                <c:lvl>
                  <c:pt idx="0">
                    <c:v>2 014</c:v>
                  </c:pt>
                  <c:pt idx="6">
                    <c:v>2 015</c:v>
                  </c:pt>
                  <c:pt idx="12">
                    <c:v>2 016</c:v>
                  </c:pt>
                </c:lvl>
              </c:multiLvlStrCache>
            </c:multiLvlStrRef>
          </c:cat>
          <c:val>
            <c:numRef>
              <c:f>Przyczepki!$C$2:$C$19</c:f>
              <c:numCache>
                <c:formatCode>0</c:formatCode>
                <c:ptCount val="18"/>
                <c:pt idx="0">
                  <c:v>29.35</c:v>
                </c:pt>
                <c:pt idx="1">
                  <c:v>31.88</c:v>
                </c:pt>
                <c:pt idx="2">
                  <c:v>38.020000000000003</c:v>
                </c:pt>
                <c:pt idx="3">
                  <c:v>48.49</c:v>
                </c:pt>
                <c:pt idx="4">
                  <c:v>46.05</c:v>
                </c:pt>
                <c:pt idx="5">
                  <c:v>33.5</c:v>
                </c:pt>
                <c:pt idx="6">
                  <c:v>37.11</c:v>
                </c:pt>
                <c:pt idx="7">
                  <c:v>49.35</c:v>
                </c:pt>
                <c:pt idx="8">
                  <c:v>27.6</c:v>
                </c:pt>
                <c:pt idx="9">
                  <c:v>34.799999999999997</c:v>
                </c:pt>
                <c:pt idx="10">
                  <c:v>36.69</c:v>
                </c:pt>
                <c:pt idx="11">
                  <c:v>38.29</c:v>
                </c:pt>
                <c:pt idx="12">
                  <c:v>31.74</c:v>
                </c:pt>
                <c:pt idx="13">
                  <c:v>28.56</c:v>
                </c:pt>
                <c:pt idx="14">
                  <c:v>43.18</c:v>
                </c:pt>
                <c:pt idx="15">
                  <c:v>27.95</c:v>
                </c:pt>
                <c:pt idx="16">
                  <c:v>23.95</c:v>
                </c:pt>
                <c:pt idx="17">
                  <c:v>33.86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C8-447D-9FF3-737501B97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0691816"/>
        <c:axId val="130692208"/>
      </c:barChart>
      <c:lineChart>
        <c:grouping val="standard"/>
        <c:varyColors val="0"/>
        <c:ser>
          <c:idx val="1"/>
          <c:order val="1"/>
          <c:tx>
            <c:strRef>
              <c:f>Przyczepki!$D$1</c:f>
              <c:strCache>
                <c:ptCount val="1"/>
                <c:pt idx="0">
                  <c:v>BaP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1"/>
            <c:spPr>
              <a:solidFill>
                <a:srgbClr val="3B373F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6F9F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Przyczepki!$A$2:$B$19</c:f>
              <c:multiLvlStrCache>
                <c:ptCount val="18"/>
                <c:lvl>
                  <c:pt idx="0">
                    <c:v>Brzesko</c:v>
                  </c:pt>
                  <c:pt idx="1">
                    <c:v>Dąbrowa Tarnowska</c:v>
                  </c:pt>
                  <c:pt idx="2">
                    <c:v>Miechów</c:v>
                  </c:pt>
                  <c:pt idx="3">
                    <c:v>Nowy Targ</c:v>
                  </c:pt>
                  <c:pt idx="4">
                    <c:v>Oświęcim</c:v>
                  </c:pt>
                  <c:pt idx="5">
                    <c:v>Rabka</c:v>
                  </c:pt>
                  <c:pt idx="6">
                    <c:v>Bukowno</c:v>
                  </c:pt>
                  <c:pt idx="7">
                    <c:v>Kęty</c:v>
                  </c:pt>
                  <c:pt idx="8">
                    <c:v>Limanowa</c:v>
                  </c:pt>
                  <c:pt idx="9">
                    <c:v>Myślenice</c:v>
                  </c:pt>
                  <c:pt idx="10">
                    <c:v>Słomniki</c:v>
                  </c:pt>
                  <c:pt idx="11">
                    <c:v>Szczawnica</c:v>
                  </c:pt>
                  <c:pt idx="12">
                    <c:v>Chrzanów</c:v>
                  </c:pt>
                  <c:pt idx="13">
                    <c:v>Dobczyce</c:v>
                  </c:pt>
                  <c:pt idx="14">
                    <c:v>Kalwaria Zebrzydowska</c:v>
                  </c:pt>
                  <c:pt idx="15">
                    <c:v>Muszyna</c:v>
                  </c:pt>
                  <c:pt idx="16">
                    <c:v>Piwniczna Zdrój</c:v>
                  </c:pt>
                  <c:pt idx="17">
                    <c:v>Wieliczka</c:v>
                  </c:pt>
                </c:lvl>
                <c:lvl>
                  <c:pt idx="0">
                    <c:v>2 014</c:v>
                  </c:pt>
                  <c:pt idx="6">
                    <c:v>2 015</c:v>
                  </c:pt>
                  <c:pt idx="12">
                    <c:v>2 016</c:v>
                  </c:pt>
                </c:lvl>
              </c:multiLvlStrCache>
            </c:multiLvlStrRef>
          </c:cat>
          <c:val>
            <c:numRef>
              <c:f>Przyczepki!$D$2:$D$19</c:f>
              <c:numCache>
                <c:formatCode>0.0</c:formatCode>
                <c:ptCount val="18"/>
                <c:pt idx="0">
                  <c:v>3.5</c:v>
                </c:pt>
                <c:pt idx="1">
                  <c:v>4.4000000000000004</c:v>
                </c:pt>
                <c:pt idx="2">
                  <c:v>8.9</c:v>
                </c:pt>
                <c:pt idx="3">
                  <c:v>15.2</c:v>
                </c:pt>
                <c:pt idx="4">
                  <c:v>7.2</c:v>
                </c:pt>
                <c:pt idx="5">
                  <c:v>8.1</c:v>
                </c:pt>
                <c:pt idx="6">
                  <c:v>7</c:v>
                </c:pt>
                <c:pt idx="7">
                  <c:v>9.6</c:v>
                </c:pt>
                <c:pt idx="8">
                  <c:v>4.5</c:v>
                </c:pt>
                <c:pt idx="9">
                  <c:v>6</c:v>
                </c:pt>
                <c:pt idx="10">
                  <c:v>8.1999999999999993</c:v>
                </c:pt>
                <c:pt idx="11">
                  <c:v>9.9</c:v>
                </c:pt>
                <c:pt idx="12">
                  <c:v>5</c:v>
                </c:pt>
                <c:pt idx="13">
                  <c:v>4.4000000000000004</c:v>
                </c:pt>
                <c:pt idx="14">
                  <c:v>9.9</c:v>
                </c:pt>
                <c:pt idx="15">
                  <c:v>6</c:v>
                </c:pt>
                <c:pt idx="16">
                  <c:v>6.6</c:v>
                </c:pt>
                <c:pt idx="17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CC8-447D-9FF3-737501B97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631968"/>
        <c:axId val="230631576"/>
      </c:lineChart>
      <c:catAx>
        <c:axId val="130691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B373F"/>
            </a:solidFill>
          </a:ln>
        </c:spPr>
        <c:crossAx val="130692208"/>
        <c:crosses val="autoZero"/>
        <c:auto val="1"/>
        <c:lblAlgn val="ctr"/>
        <c:lblOffset val="100"/>
        <c:noMultiLvlLbl val="0"/>
      </c:catAx>
      <c:valAx>
        <c:axId val="130692208"/>
        <c:scaling>
          <c:orientation val="minMax"/>
          <c:max val="55"/>
          <c:min val="0"/>
        </c:scaling>
        <c:delete val="0"/>
        <c:axPos val="l"/>
        <c:majorGridlines>
          <c:spPr>
            <a:ln>
              <a:solidFill>
                <a:srgbClr val="000304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/>
                  <a:t>PM10 </a:t>
                </a:r>
                <a:r>
                  <a:rPr lang="pl-PL" dirty="0" smtClean="0">
                    <a:latin typeface="Times New Roman"/>
                    <a:cs typeface="Times New Roman"/>
                  </a:rPr>
                  <a:t>µ</a:t>
                </a:r>
                <a:r>
                  <a:rPr lang="pl-PL" dirty="0" smtClean="0"/>
                  <a:t>g/m</a:t>
                </a:r>
                <a:r>
                  <a:rPr lang="pl-PL" baseline="30000" dirty="0" smtClean="0"/>
                  <a:t>3</a:t>
                </a:r>
                <a:endParaRPr lang="pl-PL" baseline="30000" dirty="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rgbClr val="000304"/>
            </a:solidFill>
          </a:ln>
        </c:spPr>
        <c:crossAx val="130691816"/>
        <c:crosses val="autoZero"/>
        <c:crossBetween val="between"/>
        <c:majorUnit val="5"/>
      </c:valAx>
      <c:valAx>
        <c:axId val="230631576"/>
        <c:scaling>
          <c:orientation val="minMax"/>
          <c:max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/>
                  <a:t>BaP </a:t>
                </a:r>
                <a:r>
                  <a:rPr lang="pl-PL" baseline="0" dirty="0" smtClean="0"/>
                  <a:t>ng/m</a:t>
                </a:r>
                <a:r>
                  <a:rPr lang="pl-PL" baseline="30000" dirty="0" smtClean="0"/>
                  <a:t>3</a:t>
                </a:r>
                <a:endParaRPr lang="pl-PL" baseline="30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3B373F"/>
            </a:solidFill>
          </a:ln>
        </c:spPr>
        <c:crossAx val="230631968"/>
        <c:crosses val="max"/>
        <c:crossBetween val="between"/>
      </c:valAx>
      <c:catAx>
        <c:axId val="23063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063157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3B373F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b="1">
          <a:solidFill>
            <a:srgbClr val="3B373F"/>
          </a:solidFill>
          <a:latin typeface="Times New Roman" pitchFamily="18" charset="0"/>
          <a:cs typeface="Times New Roman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5162429378531E-2"/>
          <c:y val="3.5576741996233521E-2"/>
          <c:w val="0.8931053436911488"/>
          <c:h val="0.63756591337100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BaP!$G$83:$G$102</c:f>
              <c:strCache>
                <c:ptCount val="20"/>
                <c:pt idx="0">
                  <c:v>Gorlice</c:v>
                </c:pt>
                <c:pt idx="1">
                  <c:v>Tarnów</c:v>
                </c:pt>
                <c:pt idx="2">
                  <c:v>Trzebinia</c:v>
                </c:pt>
                <c:pt idx="3">
                  <c:v>Bochnia</c:v>
                </c:pt>
                <c:pt idx="4">
                  <c:v>Kraków, stacja tła miejskiego</c:v>
                </c:pt>
                <c:pt idx="5">
                  <c:v>Niepołomice</c:v>
                </c:pt>
                <c:pt idx="6">
                  <c:v>Tuchów</c:v>
                </c:pt>
                <c:pt idx="7">
                  <c:v>Kraków, stacja przemysłowa</c:v>
                </c:pt>
                <c:pt idx="8">
                  <c:v>Wadowice</c:v>
                </c:pt>
                <c:pt idx="9">
                  <c:v>Proszowice</c:v>
                </c:pt>
                <c:pt idx="10">
                  <c:v>Zakopane</c:v>
                </c:pt>
                <c:pt idx="11">
                  <c:v>Nowy Sącz</c:v>
                </c:pt>
                <c:pt idx="12">
                  <c:v>Sucha Beskidzka</c:v>
                </c:pt>
                <c:pt idx="14">
                  <c:v>Brzesko</c:v>
                </c:pt>
                <c:pt idx="15">
                  <c:v>Dąbrowa Tarnowska</c:v>
                </c:pt>
                <c:pt idx="16">
                  <c:v>Oświęcim</c:v>
                </c:pt>
                <c:pt idx="17">
                  <c:v>Rabka</c:v>
                </c:pt>
                <c:pt idx="18">
                  <c:v>Miechów</c:v>
                </c:pt>
                <c:pt idx="19">
                  <c:v>Nowy Targ</c:v>
                </c:pt>
              </c:strCache>
            </c:strRef>
          </c:cat>
          <c:val>
            <c:numRef>
              <c:f>BaP!$H$83:$H$102</c:f>
              <c:numCache>
                <c:formatCode>0.0</c:formatCode>
                <c:ptCount val="20"/>
                <c:pt idx="0">
                  <c:v>2.7</c:v>
                </c:pt>
                <c:pt idx="1">
                  <c:v>3.5</c:v>
                </c:pt>
                <c:pt idx="2">
                  <c:v>5</c:v>
                </c:pt>
                <c:pt idx="3">
                  <c:v>6.1</c:v>
                </c:pt>
                <c:pt idx="4">
                  <c:v>7</c:v>
                </c:pt>
                <c:pt idx="5">
                  <c:v>7.2</c:v>
                </c:pt>
                <c:pt idx="6">
                  <c:v>7.4</c:v>
                </c:pt>
                <c:pt idx="7">
                  <c:v>7.6</c:v>
                </c:pt>
                <c:pt idx="8">
                  <c:v>7.7</c:v>
                </c:pt>
                <c:pt idx="9">
                  <c:v>8.9</c:v>
                </c:pt>
                <c:pt idx="10">
                  <c:v>9</c:v>
                </c:pt>
                <c:pt idx="11">
                  <c:v>10.200000000000001</c:v>
                </c:pt>
                <c:pt idx="12">
                  <c:v>10.8</c:v>
                </c:pt>
                <c:pt idx="14">
                  <c:v>3.5</c:v>
                </c:pt>
                <c:pt idx="15">
                  <c:v>4.4000000000000004</c:v>
                </c:pt>
                <c:pt idx="16">
                  <c:v>7.2</c:v>
                </c:pt>
                <c:pt idx="17">
                  <c:v>8.1</c:v>
                </c:pt>
                <c:pt idx="18">
                  <c:v>8.9</c:v>
                </c:pt>
                <c:pt idx="19">
                  <c:v>15.183035398230105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B-4202-882A-85E9C6292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7"/>
        <c:axId val="230632752"/>
        <c:axId val="230633144"/>
      </c:barChart>
      <c:catAx>
        <c:axId val="23063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pl-PL"/>
          </a:p>
        </c:txPr>
        <c:crossAx val="230633144"/>
        <c:crosses val="autoZero"/>
        <c:auto val="1"/>
        <c:lblAlgn val="ctr"/>
        <c:lblOffset val="100"/>
        <c:noMultiLvlLbl val="0"/>
      </c:catAx>
      <c:valAx>
        <c:axId val="230633144"/>
        <c:scaling>
          <c:orientation val="minMax"/>
          <c:max val="16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200" b="1" i="0" u="none" strike="noStrike" baseline="0" dirty="0" smtClean="0"/>
                  <a:t>[ng/m</a:t>
                </a:r>
                <a:r>
                  <a:rPr lang="pl-PL" sz="1200" b="1" i="0" u="none" strike="noStrike" baseline="30000" dirty="0" smtClean="0"/>
                  <a:t>3</a:t>
                </a:r>
                <a:r>
                  <a:rPr lang="pl-PL" sz="1200" b="1" i="0" u="none" strike="noStrike" baseline="0" dirty="0" smtClean="0"/>
                  <a:t>]</a:t>
                </a:r>
                <a:endParaRPr lang="pl-PL" dirty="0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30632752"/>
        <c:crosses val="autoZero"/>
        <c:crossBetween val="between"/>
        <c:majorUnit val="2"/>
        <c:minorUnit val="1"/>
      </c:valAx>
      <c:spPr>
        <a:ln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0.06804</cdr:x>
      <cdr:y>0.67293</cdr:y>
    </cdr:from>
    <cdr:to>
      <cdr:x>0.9813</cdr:x>
      <cdr:y>0.67293</cdr:y>
    </cdr:to>
    <cdr:sp macro="" textlink="">
      <cdr:nvSpPr>
        <cdr:cNvPr id="3" name="Łącznik prosty 2"/>
        <cdr:cNvSpPr/>
      </cdr:nvSpPr>
      <cdr:spPr>
        <a:xfrm xmlns:a="http://schemas.openxmlformats.org/drawingml/2006/main">
          <a:off x="611560" y="4091919"/>
          <a:ext cx="820891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0.05901</cdr:x>
      <cdr:y>0.19737</cdr:y>
    </cdr:from>
    <cdr:to>
      <cdr:x>0.94099</cdr:x>
      <cdr:y>0.19737</cdr:y>
    </cdr:to>
    <cdr:sp macro="" textlink="">
      <cdr:nvSpPr>
        <cdr:cNvPr id="5" name="Łącznik prosty 4"/>
        <cdr:cNvSpPr/>
      </cdr:nvSpPr>
      <cdr:spPr>
        <a:xfrm xmlns:a="http://schemas.openxmlformats.org/drawingml/2006/main">
          <a:off x="539552" y="1080120"/>
          <a:ext cx="8064896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0.05901</cdr:x>
      <cdr:y>0.19737</cdr:y>
    </cdr:from>
    <cdr:to>
      <cdr:x>0.94099</cdr:x>
      <cdr:y>0.19737</cdr:y>
    </cdr:to>
    <cdr:sp macro="" textlink="">
      <cdr:nvSpPr>
        <cdr:cNvPr id="6" name="Łącznik prosty 5"/>
        <cdr:cNvSpPr/>
      </cdr:nvSpPr>
      <cdr:spPr>
        <a:xfrm xmlns:a="http://schemas.openxmlformats.org/drawingml/2006/main">
          <a:off x="539552" y="1080120"/>
          <a:ext cx="806489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6ADAFA"/>
              </a:solidFill>
              <a:latin typeface="Arial"/>
            </a:defRPr>
          </a:lvl1pPr>
          <a:lvl2pPr marL="457200" indent="0">
            <a:defRPr sz="1100">
              <a:solidFill>
                <a:srgbClr val="6ADAFA"/>
              </a:solidFill>
              <a:latin typeface="Arial"/>
            </a:defRPr>
          </a:lvl2pPr>
          <a:lvl3pPr marL="914400" indent="0">
            <a:defRPr sz="1100">
              <a:solidFill>
                <a:srgbClr val="6ADAFA"/>
              </a:solidFill>
              <a:latin typeface="Arial"/>
            </a:defRPr>
          </a:lvl3pPr>
          <a:lvl4pPr marL="1371600" indent="0">
            <a:defRPr sz="1100">
              <a:solidFill>
                <a:srgbClr val="6ADAFA"/>
              </a:solidFill>
              <a:latin typeface="Arial"/>
            </a:defRPr>
          </a:lvl4pPr>
          <a:lvl5pPr marL="1828800" indent="0">
            <a:defRPr sz="1100">
              <a:solidFill>
                <a:srgbClr val="6ADAFA"/>
              </a:solidFill>
              <a:latin typeface="Arial"/>
            </a:defRPr>
          </a:lvl5pPr>
          <a:lvl6pPr marL="2286000" indent="0">
            <a:defRPr sz="1100">
              <a:solidFill>
                <a:srgbClr val="6ADAFA"/>
              </a:solidFill>
              <a:latin typeface="Arial"/>
            </a:defRPr>
          </a:lvl6pPr>
          <a:lvl7pPr marL="2743200" indent="0">
            <a:defRPr sz="1100">
              <a:solidFill>
                <a:srgbClr val="6ADAFA"/>
              </a:solidFill>
              <a:latin typeface="Arial"/>
            </a:defRPr>
          </a:lvl7pPr>
          <a:lvl8pPr marL="3200400" indent="0">
            <a:defRPr sz="1100">
              <a:solidFill>
                <a:srgbClr val="6ADAFA"/>
              </a:solidFill>
              <a:latin typeface="Arial"/>
            </a:defRPr>
          </a:lvl8pPr>
          <a:lvl9pPr marL="3657600" indent="0">
            <a:defRPr sz="1100">
              <a:solidFill>
                <a:srgbClr val="6ADAFA"/>
              </a:solidFill>
              <a:latin typeface="Arial"/>
            </a:defRPr>
          </a:lvl9pPr>
        </a:lstStyle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0.05901</cdr:x>
      <cdr:y>0.60526</cdr:y>
    </cdr:from>
    <cdr:to>
      <cdr:x>0.94099</cdr:x>
      <cdr:y>0.60526</cdr:y>
    </cdr:to>
    <cdr:sp macro="" textlink="">
      <cdr:nvSpPr>
        <cdr:cNvPr id="7" name="Łącznik prosty 6"/>
        <cdr:cNvSpPr/>
      </cdr:nvSpPr>
      <cdr:spPr>
        <a:xfrm xmlns:a="http://schemas.openxmlformats.org/drawingml/2006/main">
          <a:off x="539552" y="3312368"/>
          <a:ext cx="806489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3B373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6ADAFA"/>
              </a:solidFill>
              <a:latin typeface="Arial"/>
            </a:defRPr>
          </a:lvl1pPr>
          <a:lvl2pPr marL="457200" indent="0">
            <a:defRPr sz="1100">
              <a:solidFill>
                <a:srgbClr val="6ADAFA"/>
              </a:solidFill>
              <a:latin typeface="Arial"/>
            </a:defRPr>
          </a:lvl2pPr>
          <a:lvl3pPr marL="914400" indent="0">
            <a:defRPr sz="1100">
              <a:solidFill>
                <a:srgbClr val="6ADAFA"/>
              </a:solidFill>
              <a:latin typeface="Arial"/>
            </a:defRPr>
          </a:lvl3pPr>
          <a:lvl4pPr marL="1371600" indent="0">
            <a:defRPr sz="1100">
              <a:solidFill>
                <a:srgbClr val="6ADAFA"/>
              </a:solidFill>
              <a:latin typeface="Arial"/>
            </a:defRPr>
          </a:lvl4pPr>
          <a:lvl5pPr marL="1828800" indent="0">
            <a:defRPr sz="1100">
              <a:solidFill>
                <a:srgbClr val="6ADAFA"/>
              </a:solidFill>
              <a:latin typeface="Arial"/>
            </a:defRPr>
          </a:lvl5pPr>
          <a:lvl6pPr marL="2286000" indent="0">
            <a:defRPr sz="1100">
              <a:solidFill>
                <a:srgbClr val="6ADAFA"/>
              </a:solidFill>
              <a:latin typeface="Arial"/>
            </a:defRPr>
          </a:lvl6pPr>
          <a:lvl7pPr marL="2743200" indent="0">
            <a:defRPr sz="1100">
              <a:solidFill>
                <a:srgbClr val="6ADAFA"/>
              </a:solidFill>
              <a:latin typeface="Arial"/>
            </a:defRPr>
          </a:lvl7pPr>
          <a:lvl8pPr marL="3200400" indent="0">
            <a:defRPr sz="1100">
              <a:solidFill>
                <a:srgbClr val="6ADAFA"/>
              </a:solidFill>
              <a:latin typeface="Arial"/>
            </a:defRPr>
          </a:lvl8pPr>
          <a:lvl9pPr marL="3657600" indent="0">
            <a:defRPr sz="1100">
              <a:solidFill>
                <a:srgbClr val="6ADAFA"/>
              </a:solidFill>
              <a:latin typeface="Arial"/>
            </a:defRPr>
          </a:lvl9pPr>
        </a:lstStyle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0.75987</cdr:x>
      <cdr:y>0.56579</cdr:y>
    </cdr:from>
    <cdr:to>
      <cdr:x>0.85987</cdr:x>
      <cdr:y>0.73288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6948264" y="30963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050" b="1" dirty="0">
              <a:latin typeface="Times New Roman" pitchFamily="18" charset="0"/>
              <a:cs typeface="Times New Roman" pitchFamily="18" charset="0"/>
            </a:rPr>
            <a:t>n</a:t>
          </a:r>
          <a:r>
            <a:rPr lang="pl-PL" sz="1050" b="1" dirty="0" smtClean="0">
              <a:latin typeface="Times New Roman" pitchFamily="18" charset="0"/>
              <a:cs typeface="Times New Roman" pitchFamily="18" charset="0"/>
            </a:rPr>
            <a:t>orma roczna BaP 1 ng/m</a:t>
          </a:r>
          <a:r>
            <a:rPr lang="pl-PL" sz="1050" b="1" baseline="300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pl-PL" sz="1050" b="1" baseline="30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0.63387</cdr:x>
      <cdr:y>0.15789</cdr:y>
    </cdr:from>
    <cdr:to>
      <cdr:x>0.937</cdr:x>
      <cdr:y>0.32498</cdr:y>
    </cdr:to>
    <cdr:sp macro="" textlink="">
      <cdr:nvSpPr>
        <cdr:cNvPr id="9" name="pole tekstowe 1"/>
        <cdr:cNvSpPr txBox="1"/>
      </cdr:nvSpPr>
      <cdr:spPr>
        <a:xfrm xmlns:a="http://schemas.openxmlformats.org/drawingml/2006/main">
          <a:off x="5796136" y="864096"/>
          <a:ext cx="2771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pl-PL" sz="1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pl-PL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orma roczna PM10 40 </a:t>
          </a:r>
          <a:r>
            <a:rPr lang="pl-PL" sz="1050" b="1" dirty="0" smtClean="0">
              <a:solidFill>
                <a:srgbClr val="FF0000"/>
              </a:solidFill>
              <a:latin typeface="Times New Roman"/>
              <a:cs typeface="Times New Roman"/>
            </a:rPr>
            <a:t>µ</a:t>
          </a:r>
          <a:r>
            <a:rPr lang="pl-PL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g/m</a:t>
          </a:r>
          <a:r>
            <a:rPr lang="pl-PL" sz="105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pl-PL" sz="1050" b="1" baseline="30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9512D-FA3C-4BDC-B4BD-19C0FC9A6471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F5990-02D8-4CE9-8F26-EE8A4423FD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6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EAE4-6321-4257-8EA0-87BFB04D61B3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2095" indent="-25209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200" b="0" u="sng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GŁÓWNE POSTULATY ZMIAN PRAWNYCH:</a:t>
            </a:r>
            <a:endParaRPr lang="pl-PL" sz="1200" b="0" dirty="0" smtClean="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b="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Uregulowanie parametrów jakościowych paliw stałych dopuszczonych do sprzedaży w Polsce w celu wyeliminowanie najgorszych gatunków węgla: miałów i mułów sprzedawanych osobom fizycznym,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b="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Określenie parametrów technicznych i wielkości emisji zanieczyszczeń dla nowych kotłów na paliwa stałe instalowanych w budynkach oraz procedury kontroli tych parametrów przez służby kominiarskie,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b="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Umożliwienie radzie miasta wdrożenie strefy ograniczonej emisji komunikacyjnej mającej na celu ograniczenie wjazdu dla samochodów nie spełniających wymagań norm spalin np. Euro 3 lub Euro 4.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pl-PL" sz="1200" b="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roku na polski rynek trafia 140 000 kotłów pozaklasowych, zwanych potocznie „śmieciuchami”, w których można spalić wszelkiego rodzaju paliwa a nawet odpady. Emisje pyłu czy </a:t>
            </a:r>
            <a:r>
              <a:rPr lang="pl-PL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benzo</a:t>
            </a:r>
            <a:r>
              <a:rPr lang="pl-PL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[a]</a:t>
            </a:r>
            <a:r>
              <a:rPr lang="pl-PL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pirenu</a:t>
            </a:r>
            <a:r>
              <a:rPr lang="pl-PL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takich kotłów są kilkanaście razy wyższe niż z kotłów nowoczesnych. </a:t>
            </a:r>
            <a:endParaRPr lang="pl-PL" sz="1200" dirty="0" smtClean="0">
              <a:solidFill>
                <a:srgbClr val="0070C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5990-02D8-4CE9-8F26-EE8A4423FD6C}" type="slidenum">
              <a:rPr lang="pl-PL" smtClean="0">
                <a:solidFill>
                  <a:prstClr val="black"/>
                </a:solidFill>
              </a:rPr>
              <a:pPr/>
              <a:t>23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5990-02D8-4CE9-8F26-EE8A4423FD6C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94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5990-02D8-4CE9-8F26-EE8A4423FD6C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4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EAE4-6321-4257-8EA0-87BFB04D61B3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EAE4-6321-4257-8EA0-87BFB04D61B3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0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000" b="0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3">
                      <a:lumMod val="20000"/>
                      <a:lumOff val="80000"/>
                      <a:alpha val="40000"/>
                    </a:schemeClr>
                  </a:outerShdw>
                </a:effectLst>
                <a:latin typeface="Calibri" pitchFamily="34" charset="0"/>
                <a:cs typeface="Times New Roman" pitchFamily="18" charset="0"/>
              </a:rPr>
              <a:t>Sekcje </a:t>
            </a:r>
            <a:r>
              <a:rPr lang="pl-PL" sz="1000" b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50800" dist="38100" dir="2700000" algn="tl" rotWithShape="0">
                    <a:schemeClr val="accent3">
                      <a:lumMod val="20000"/>
                      <a:lumOff val="80000"/>
                      <a:alpha val="40000"/>
                    </a:schemeClr>
                  </a:outerShdw>
                </a:effectLst>
                <a:latin typeface="Calibri" pitchFamily="34" charset="0"/>
                <a:cs typeface="Times New Roman" pitchFamily="18" charset="0"/>
              </a:rPr>
              <a:t>P</a:t>
            </a:r>
            <a:r>
              <a:rPr lang="pl-PL" sz="1000" b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50800" dist="38100" dir="2700000" algn="tl" rotWithShape="0">
                    <a:schemeClr val="accent3">
                      <a:lumMod val="20000"/>
                      <a:lumOff val="80000"/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odzespołu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000" b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50800" dist="38100" dir="2700000" algn="tl" rotWithShape="0">
                    <a:schemeClr val="accent3">
                      <a:lumMod val="20000"/>
                      <a:lumOff val="80000"/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ds. lokalnych programów ochrony powietrza</a:t>
            </a:r>
            <a:endParaRPr lang="pl-PL" sz="1000" b="0" dirty="0" smtClean="0">
              <a:ln/>
              <a:solidFill>
                <a:schemeClr val="accent3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50800" dist="38100" dir="2700000" algn="tl" rotWithShape="0">
                  <a:schemeClr val="accent3">
                    <a:lumMod val="20000"/>
                    <a:lumOff val="80000"/>
                    <a:alpha val="40000"/>
                  </a:scheme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endParaRPr lang="pl-PL" sz="1100" b="0" dirty="0" smtClean="0"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Sekcja I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Aglomeracja Krakowska</a:t>
            </a: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Niepołomice</a:t>
            </a: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Proszowice</a:t>
            </a: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Skawina</a:t>
            </a: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Miechów</a:t>
            </a: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Krzeszowice</a:t>
            </a: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Słomniki</a:t>
            </a: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Wieliczka</a:t>
            </a: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Myślenice</a:t>
            </a: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1100" b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Sułkowice</a:t>
            </a: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pl-PL" sz="1100" b="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Sekcja II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Chrzanów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Trzebinia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Oświęcim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Zator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Kęty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Olkusz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Wolbrom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Brzeszcze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Kęty 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Wadowice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Andrychów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Kalwaria Zebrzydowska</a:t>
            </a: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Sekcja III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Powiat suski koordynowany przez Starostwo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Sucha Beskidzka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Maków Podhalański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Jordanów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Zawoja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Zembrzyce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Nowy Targ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Rabka 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Zakopane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Bukowina Tatrzańska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Szczawnica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Sekcja IV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442913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Nowy Sącz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442913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Gorlice </a:t>
            </a:r>
            <a:r>
              <a:rPr kumimoji="0" lang="pl-PL" sz="11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Szymbark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442913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Krynica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442913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Piwniczna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442913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Muszyna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442913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Limanowa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442913" marR="0" lvl="0" indent="-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Mszana Dolna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Sekcja V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Tarnów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Tuchów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Dąbrowa Tarnowska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Brzesko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Bochnia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Wojnicz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Zorganizowano: 23 duże spotkania i konferencje, 46 konsultacji w gminach i starostwach, 6 pokazów nowoczesnych kotłów na paliwa stałe, 2 szkolenia w/s składania wniosków na</a:t>
            </a:r>
            <a:r>
              <a:rPr kumimoji="0" lang="pl-PL" sz="11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dofinansowywanie wymiany kotłów na paliwa stałe.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pl-PL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5990-02D8-4CE9-8F26-EE8A4423FD6C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25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EAE4-6321-4257-8EA0-87BFB04D61B3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8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6EA94A-4C57-4CA0-AD21-7FC18C0C5E8E}" type="slidenum">
              <a:rPr lang="pl-PL" altLang="pl-PL">
                <a:solidFill>
                  <a:srgbClr val="000000"/>
                </a:solidFill>
              </a:rPr>
              <a:pPr/>
              <a:t>17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23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EAE4-6321-4257-8EA0-87BFB04D61B3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6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5990-02D8-4CE9-8F26-EE8A4423FD6C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0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9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7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83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7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6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36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36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8915-6E7C-42A1-8700-A36FAF0BCB80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8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A629B1-D6BA-483D-802A-70197ADCF172}" type="datetimeFigureOut">
              <a:rPr lang="pl-PL" smtClean="0"/>
              <a:pPr/>
              <a:t>2017-09-29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BCE351-AECB-4F74-8CC3-9CB397D24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381-7540-413B-9E10-AC413173E4B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2017-09-29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98C6-ABA8-4C48-AE84-457393EED6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WOJEWÓDZKI INSPEKTORAT OCHRONY ŚRODOWISKA  W KRAKOWIE</a:t>
            </a:r>
            <a:br>
              <a:rPr lang="pl-PL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31-011 KRAKÓW, PL. SZCZEPAŃSKI 5</a:t>
            </a:r>
            <a:endParaRPr lang="pl-PL" sz="1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17971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JAKOŚĆ POWIETRZA W MAŁYCH MIEJSCOWOŚCIACH – PERSPEKTYWY SKUTECZNIEJSZEGO ZMNIEJSZANIA </a:t>
            </a:r>
          </a:p>
          <a:p>
            <a:pPr marL="36576" indent="0" algn="ctr">
              <a:buNone/>
            </a:pPr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NISKIEJ EMISJI</a:t>
            </a:r>
            <a:endParaRPr lang="pl-PL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endParaRPr lang="pl-PL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Zastępca Małopolskiego Wojewódzkiego Inspektora Ochrony Środowiska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Ryszard Listwan</a:t>
            </a:r>
          </a:p>
          <a:p>
            <a:pPr algn="ctr">
              <a:buNone/>
            </a:pPr>
            <a:endParaRPr lang="pl-PL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endParaRPr lang="pl-PL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pl-PL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Kraków, 01 czerwiec 2017r.</a:t>
            </a:r>
          </a:p>
          <a:p>
            <a:pPr algn="ctr">
              <a:buNone/>
            </a:pPr>
            <a:endParaRPr lang="pl-PL" sz="4800" b="1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Obraz 8" descr="oooo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6700" y="5581650"/>
            <a:ext cx="12573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64984" y="184659"/>
            <a:ext cx="8575167" cy="96276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  <a:t>Średnioroczne stężenia </a:t>
            </a:r>
            <a:r>
              <a:rPr lang="pl-PL" sz="2800" b="1" dirty="0" err="1">
                <a:solidFill>
                  <a:srgbClr val="F6F9F1"/>
                </a:solidFill>
                <a:latin typeface="Times New Roman" pitchFamily="18" charset="0"/>
              </a:rPr>
              <a:t>benzo</a:t>
            </a:r>
            <a:r>
              <a:rPr lang="pl-PL" sz="2800" b="1" dirty="0">
                <a:solidFill>
                  <a:srgbClr val="F6F9F1"/>
                </a:solidFill>
                <a:latin typeface="Times New Roman" pitchFamily="18" charset="0"/>
              </a:rPr>
              <a:t>(a)</a:t>
            </a:r>
            <a:r>
              <a:rPr lang="pl-PL" sz="2800" b="1" dirty="0" err="1">
                <a:solidFill>
                  <a:srgbClr val="F6F9F1"/>
                </a:solidFill>
                <a:latin typeface="Times New Roman" pitchFamily="18" charset="0"/>
              </a:rPr>
              <a:t>pirenu</a:t>
            </a:r>
            <a:r>
              <a:rPr lang="pl-PL" sz="2800" b="1" dirty="0">
                <a:solidFill>
                  <a:srgbClr val="F6F9F1"/>
                </a:solidFill>
                <a:latin typeface="Times New Roman" pitchFamily="18" charset="0"/>
              </a:rPr>
              <a:t> </a:t>
            </a:r>
            <a:br>
              <a:rPr lang="pl-PL" sz="2800" b="1" dirty="0">
                <a:solidFill>
                  <a:srgbClr val="F6F9F1"/>
                </a:solidFill>
                <a:latin typeface="Times New Roman" pitchFamily="18" charset="0"/>
              </a:rPr>
            </a:br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  <a:t>w pyle zawieszonym PM10 </a:t>
            </a:r>
            <a:b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</a:br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  <a:t>w latach 2012 </a:t>
            </a:r>
            <a:r>
              <a:rPr lang="pl-PL" sz="2800" b="1" dirty="0">
                <a:solidFill>
                  <a:srgbClr val="F6F9F1"/>
                </a:solidFill>
                <a:latin typeface="Times New Roman" pitchFamily="18" charset="0"/>
              </a:rPr>
              <a:t>- </a:t>
            </a:r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  <a:t>2016</a:t>
            </a:r>
          </a:p>
        </p:txBody>
      </p:sp>
      <p:pic>
        <p:nvPicPr>
          <p:cNvPr id="5" name="Picture 2" descr="X:\Edyta\inne\logo_wioskrak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957" y="6150635"/>
            <a:ext cx="683043" cy="707365"/>
          </a:xfrm>
          <a:prstGeom prst="rect">
            <a:avLst/>
          </a:prstGeom>
          <a:noFill/>
        </p:spPr>
      </p:pic>
      <p:sp>
        <p:nvSpPr>
          <p:cNvPr id="2" name="Prostokąt zaokrąglony 1"/>
          <p:cNvSpPr/>
          <p:nvPr/>
        </p:nvSpPr>
        <p:spPr>
          <a:xfrm>
            <a:off x="47625" y="1340768"/>
            <a:ext cx="9096375" cy="5016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rgbClr val="F6F9F1"/>
                </a:solidFill>
                <a:latin typeface="Times New Roman" pitchFamily="18" charset="0"/>
              </a:rPr>
              <a:t>2016</a:t>
            </a:r>
            <a:endParaRPr lang="pl-PL"/>
          </a:p>
        </p:txBody>
      </p:sp>
      <p:pic>
        <p:nvPicPr>
          <p:cNvPr id="6" name="Picture 2" descr="X:\PREZENTACJE\Prezentacje 2017\Andrychów\Bazy_powietrze\B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1916832"/>
            <a:ext cx="9039439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3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23813" y="1124744"/>
            <a:ext cx="9096375" cy="5544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6F9F1"/>
                </a:solidFill>
                <a:latin typeface="Times New Roman" pitchFamily="18" charset="0"/>
              </a:rPr>
              <a:t>2016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>Jakość powietrza w województwie małopolskim w styczniu 2017 roku</a:t>
            </a:r>
            <a:endParaRPr lang="pl-PL" sz="2800" dirty="0"/>
          </a:p>
        </p:txBody>
      </p:sp>
      <p:pic>
        <p:nvPicPr>
          <p:cNvPr id="1026" name="Picture 2" descr="X:\PREZENTACJE\Prezentacje 2017\prezentacja szpital\bazy\stycz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036496" cy="466120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699792" y="6309320"/>
            <a:ext cx="3429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solidFill>
                  <a:srgbClr val="000304"/>
                </a:solidFill>
              </a:rPr>
              <a:t>Średnie stężenie BaP w Rabce wyniosło 28,6 ng/m</a:t>
            </a:r>
            <a:r>
              <a:rPr lang="pl-PL" sz="1100" baseline="30000" dirty="0" smtClean="0">
                <a:solidFill>
                  <a:srgbClr val="000304"/>
                </a:solidFill>
              </a:rPr>
              <a:t>3</a:t>
            </a:r>
            <a:endParaRPr lang="pl-PL" sz="1100" baseline="30000" dirty="0">
              <a:solidFill>
                <a:srgbClr val="0003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0" y="1124744"/>
            <a:ext cx="9144000" cy="5616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>Jakość powietrza w województwie małopolskim </a:t>
            </a:r>
            <a:endParaRPr lang="pl-PL" sz="2800" b="1" dirty="0" smtClean="0">
              <a:solidFill>
                <a:srgbClr val="F6F9F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>w pierwszym kwartale 2017 roku (PM10)</a:t>
            </a:r>
            <a:endParaRPr lang="pl-PL" sz="2800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648948087"/>
              </p:ext>
            </p:extLst>
          </p:nvPr>
        </p:nvGraphicFramePr>
        <p:xfrm>
          <a:off x="0" y="1268760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Łącznik prosty 8"/>
          <p:cNvCxnSpPr/>
          <p:nvPr/>
        </p:nvCxnSpPr>
        <p:spPr>
          <a:xfrm flipH="1">
            <a:off x="539552" y="3429000"/>
            <a:ext cx="813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611560" y="3212976"/>
            <a:ext cx="4147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dopuszczalna l. dni z przekroczeniem normy dobowej w roku (35)</a:t>
            </a:r>
            <a:endParaRPr lang="pl-PL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5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0" y="1124744"/>
            <a:ext cx="9144000" cy="5616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2"/>
              </a:solidFill>
            </a:endParaRPr>
          </a:p>
        </p:txBody>
      </p:sp>
      <p:graphicFrame>
        <p:nvGraphicFramePr>
          <p:cNvPr id="4" name="Wykres 3"/>
          <p:cNvGraphicFramePr/>
          <p:nvPr>
            <p:extLst/>
          </p:nvPr>
        </p:nvGraphicFramePr>
        <p:xfrm>
          <a:off x="179512" y="1124743"/>
          <a:ext cx="8712968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0" y="146305"/>
            <a:ext cx="9144000" cy="6810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9F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Stężenia BaP w styczniu i lutym</a:t>
            </a: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rgbClr val="F6F9F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9F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2017 roku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6F9F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20272" y="4653136"/>
            <a:ext cx="1805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 roczna BaP 1 ng/m</a:t>
            </a:r>
            <a:r>
              <a:rPr lang="pl-PL" sz="11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pl-PL" sz="11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5"/>
          <p:cNvSpPr txBox="1">
            <a:spLocks/>
          </p:cNvSpPr>
          <p:nvPr/>
        </p:nvSpPr>
        <p:spPr>
          <a:xfrm>
            <a:off x="0" y="6309320"/>
            <a:ext cx="7776864" cy="365125"/>
          </a:xfrm>
          <a:prstGeom prst="rect">
            <a:avLst/>
          </a:prstGeom>
        </p:spPr>
        <p:txBody>
          <a:bodyPr vert="horz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Małopolski Wojewódzki Inspektor Ochrony Środowiska                                                                                </a:t>
            </a:r>
            <a:r>
              <a:rPr lang="pl-PL" sz="1200" noProof="0" dirty="0" smtClean="0">
                <a:solidFill>
                  <a:schemeClr val="bg2"/>
                </a:solidFill>
              </a:rPr>
              <a:t>8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/29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19100" y="432869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0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samorządami</a:t>
            </a:r>
            <a:r>
              <a:rPr lang="pl-PL" sz="3600" b="1" dirty="0">
                <a:solidFill>
                  <a:srgbClr val="000304"/>
                </a:solidFill>
                <a:latin typeface="+mn-lt"/>
              </a:rPr>
              <a:t/>
            </a:r>
            <a:br>
              <a:rPr lang="pl-PL" sz="3600" b="1" dirty="0">
                <a:solidFill>
                  <a:srgbClr val="000304"/>
                </a:solidFill>
                <a:latin typeface="+mn-lt"/>
              </a:rPr>
            </a:br>
            <a:endParaRPr lang="pl-PL" sz="3600" b="1" dirty="0">
              <a:solidFill>
                <a:srgbClr val="000304"/>
              </a:solidFill>
              <a:latin typeface="+mn-lt"/>
            </a:endParaRPr>
          </a:p>
        </p:txBody>
      </p:sp>
      <p:pic>
        <p:nvPicPr>
          <p:cNvPr id="6" name="Obraz 5" descr="oooo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6700" y="5581650"/>
            <a:ext cx="1257300" cy="1276350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128" y="1734100"/>
            <a:ext cx="6624736" cy="42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8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stworzenie mechanizmu finansowego</a:t>
            </a:r>
          </a:p>
          <a:p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stworzenie gminnych programów  oraz inwentaryzacja źródeł niskiej emisji</a:t>
            </a:r>
          </a:p>
          <a:p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uzyskanie środków na wymianę systemów grzewczych </a:t>
            </a:r>
          </a:p>
          <a:p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edukacja </a:t>
            </a:r>
          </a:p>
          <a:p>
            <a:pPr algn="ctr">
              <a:buNone/>
            </a:pPr>
            <a:endParaRPr lang="pl-PL" dirty="0" smtClean="0">
              <a:solidFill>
                <a:srgbClr val="0003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lata 2014-2016 w 18 miastach uruchomiono sieć dodatkowych /okresowych/ pomiarów zanieczyszczenia powietrza </a:t>
            </a:r>
            <a:endParaRPr lang="pl-PL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82272" cy="114300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Priorytetowe zadania zespołu </a:t>
            </a:r>
            <a:endParaRPr lang="pl-PL" sz="48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ooo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6700" y="5581650"/>
            <a:ext cx="1257300" cy="1276350"/>
          </a:xfrm>
          <a:prstGeom prst="rect">
            <a:avLst/>
          </a:prstGeom>
        </p:spPr>
      </p:pic>
      <p:sp>
        <p:nvSpPr>
          <p:cNvPr id="5" name="Symbol zastępczy stopki 5"/>
          <p:cNvSpPr txBox="1">
            <a:spLocks/>
          </p:cNvSpPr>
          <p:nvPr/>
        </p:nvSpPr>
        <p:spPr>
          <a:xfrm>
            <a:off x="0" y="6309320"/>
            <a:ext cx="7776864" cy="365125"/>
          </a:xfrm>
          <a:prstGeom prst="rect">
            <a:avLst/>
          </a:prstGeom>
        </p:spPr>
        <p:txBody>
          <a:bodyPr vert="horz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Małopolski Wojewódzki Inspektor Ochrony Środowiska                                                                                </a:t>
            </a:r>
            <a:r>
              <a:rPr lang="pl-PL" sz="1200" noProof="0" dirty="0" smtClean="0">
                <a:solidFill>
                  <a:schemeClr val="bg2"/>
                </a:solidFill>
              </a:rPr>
              <a:t>10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/29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2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47625" y="25262"/>
            <a:ext cx="8575167" cy="796069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>Pomiary okresowe w latach </a:t>
            </a:r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endParaRPr lang="pl-PL" sz="2800" b="1" dirty="0" smtClean="0">
              <a:solidFill>
                <a:srgbClr val="F6F9F1"/>
              </a:solidFill>
              <a:latin typeface="Times New Roman" pitchFamily="18" charset="0"/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47625" y="1124744"/>
            <a:ext cx="9096375" cy="5544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rgbClr val="F6F9F1"/>
                </a:solidFill>
                <a:latin typeface="Times New Roman" pitchFamily="18" charset="0"/>
              </a:rPr>
              <a:t>2016</a:t>
            </a:r>
            <a:endParaRPr lang="pl-PL"/>
          </a:p>
        </p:txBody>
      </p:sp>
      <p:pic>
        <p:nvPicPr>
          <p:cNvPr id="8" name="Picture 2" descr="X:\Edyta\inne\logo_wioskrak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957" y="6150635"/>
            <a:ext cx="683043" cy="707365"/>
          </a:xfrm>
          <a:prstGeom prst="rect">
            <a:avLst/>
          </a:prstGeom>
          <a:noFill/>
        </p:spPr>
      </p:pic>
      <p:pic>
        <p:nvPicPr>
          <p:cNvPr id="9" name="Picture 4" descr="X:\PREZENTACJE\Prezentacje 2017\Andrychów\Bazy_powietrze\przyzcep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08" y="1177878"/>
            <a:ext cx="6219399" cy="5326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5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243" y="3635126"/>
            <a:ext cx="4191757" cy="320262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97" y="1475420"/>
            <a:ext cx="2906271" cy="21597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2444" y="3668275"/>
            <a:ext cx="4118541" cy="3189726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 idx="4294967295"/>
          </p:nvPr>
        </p:nvSpPr>
        <p:spPr>
          <a:xfrm>
            <a:off x="1453135" y="906937"/>
            <a:ext cx="5327650" cy="11369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MAŁOPOLSKIE</a:t>
            </a:r>
            <a:b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Percentyl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90,4 ze stężeń 24-godzinnych</a:t>
            </a:r>
            <a:b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pyłu zawieszonego PM10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962159" y="5979887"/>
            <a:ext cx="2767783" cy="87811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l-PL" alt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 </a:t>
            </a:r>
            <a:r>
              <a:rPr lang="pl-PL" alt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Środowiska</a:t>
            </a:r>
            <a:br>
              <a:rPr lang="pl-PL" alt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 Marszałkowski Województwa Małopolskiego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9276" y="2020359"/>
            <a:ext cx="3068503" cy="1578193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0" y="3582333"/>
            <a:ext cx="419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Ochrony Powietrza – Rok 2009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977321" y="3568824"/>
            <a:ext cx="43120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pl-P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Ochrony Powietrza – Rok 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0" y="1"/>
            <a:ext cx="9144000" cy="873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457200">
              <a:lnSpc>
                <a:spcPct val="1500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>ROZSZERZENIE SIECI MONITORINGU ZWIĘKSZA OBSZAR OBJĘTY PROGRAMEM OCHRONY POWIETRZA</a:t>
            </a:r>
            <a:endParaRPr lang="pl-PL" sz="2000" b="1" dirty="0" smtClean="0">
              <a:solidFill>
                <a:srgbClr val="F6F9F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sz="2000" b="1" dirty="0" smtClean="0">
                <a:ln w="10541" cmpd="sng">
                  <a:solidFill>
                    <a:srgbClr val="B0DFA0">
                      <a:lumMod val="75000"/>
                    </a:srgbClr>
                  </a:solidFill>
                  <a:prstDash val="solid"/>
                </a:ln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b="1" dirty="0" smtClean="0">
                <a:ln w="10541" cmpd="sng">
                  <a:solidFill>
                    <a:srgbClr val="B0DFA0">
                      <a:lumMod val="75000"/>
                    </a:srgbClr>
                  </a:solidFill>
                  <a:prstDash val="solid"/>
                </a:ln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n w="10541" cmpd="sng">
                  <a:solidFill>
                    <a:srgbClr val="B0DFA0">
                      <a:lumMod val="75000"/>
                    </a:srgbClr>
                  </a:solidFill>
                  <a:prstDash val="solid"/>
                </a:ln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n w="10541" cmpd="sng">
                  <a:solidFill>
                    <a:srgbClr val="B0DFA0">
                      <a:lumMod val="75000"/>
                    </a:srgbClr>
                  </a:solidFill>
                  <a:prstDash val="solid"/>
                </a:ln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n w="10541" cmpd="sng">
                  <a:solidFill>
                    <a:srgbClr val="B0DFA0">
                      <a:lumMod val="75000"/>
                    </a:srgbClr>
                  </a:solidFill>
                  <a:prstDash val="solid"/>
                </a:ln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n w="10541" cmpd="sng">
                  <a:solidFill>
                    <a:srgbClr val="B0DFA0">
                      <a:lumMod val="75000"/>
                    </a:srgbClr>
                  </a:solidFill>
                  <a:prstDash val="solid"/>
                </a:ln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ln w="10541" cmpd="sng">
                <a:solidFill>
                  <a:srgbClr val="B0DFA0">
                    <a:lumMod val="75000"/>
                  </a:srgbClr>
                </a:solidFill>
                <a:prstDash val="solid"/>
              </a:ln>
              <a:solidFill>
                <a:srgbClr val="F6F9F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80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4659"/>
            <a:ext cx="9144000" cy="796069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>Pomiary okresowe w latach </a:t>
            </a:r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>2014-2016</a:t>
            </a:r>
            <a:endParaRPr lang="pl-PL" sz="2800" b="1" dirty="0" smtClean="0">
              <a:solidFill>
                <a:srgbClr val="F6F9F1"/>
              </a:solidFill>
              <a:latin typeface="Times New Roman" pitchFamily="18" charset="0"/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0" y="1124744"/>
            <a:ext cx="9144000" cy="5616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4617B"/>
              </a:solidFill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268760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X:\Edyta\inne\logo_wioskrak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957" y="6150635"/>
            <a:ext cx="683043" cy="707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/>
          <p:nvPr>
            <p:extLst/>
          </p:nvPr>
        </p:nvGraphicFramePr>
        <p:xfrm>
          <a:off x="324000" y="1772816"/>
          <a:ext cx="8820000" cy="452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837266" y="4500964"/>
            <a:ext cx="18870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i="1" dirty="0" smtClean="0">
                <a:solidFill>
                  <a:srgbClr val="C00000"/>
                </a:solidFill>
                <a:effectLst>
                  <a:glow rad="101600">
                    <a:prstClr val="white">
                      <a:lumMod val="95000"/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poziom dopuszczalny (1 ng/m</a:t>
            </a:r>
            <a:r>
              <a:rPr lang="pl-PL" sz="1050" i="1" baseline="30000" dirty="0" smtClean="0">
                <a:solidFill>
                  <a:srgbClr val="C00000"/>
                </a:solidFill>
                <a:effectLst>
                  <a:glow rad="101600">
                    <a:prstClr val="white">
                      <a:lumMod val="95000"/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sz="1050" i="1" dirty="0" smtClean="0">
                <a:solidFill>
                  <a:srgbClr val="C00000"/>
                </a:solidFill>
                <a:effectLst>
                  <a:glow rad="101600">
                    <a:prstClr val="white">
                      <a:lumMod val="95000"/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pl-PL" sz="1050" i="1" dirty="0">
              <a:solidFill>
                <a:srgbClr val="C00000"/>
              </a:solidFill>
              <a:effectLst>
                <a:glow rad="101600">
                  <a:prstClr val="white">
                    <a:lumMod val="95000"/>
                    <a:alpha val="60000"/>
                  </a:prst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1076465" y="4729816"/>
            <a:ext cx="7610335" cy="22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6475413" y="5797798"/>
            <a:ext cx="2217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pomiary okresowe</a:t>
            </a:r>
            <a:endParaRPr lang="pl-PL" sz="1200" b="1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Nawias zamykający 13"/>
          <p:cNvSpPr/>
          <p:nvPr/>
        </p:nvSpPr>
        <p:spPr>
          <a:xfrm rot="5400000">
            <a:off x="7507921" y="4652011"/>
            <a:ext cx="152720" cy="2217737"/>
          </a:xfrm>
          <a:prstGeom prst="rightBracke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492776" y="389131"/>
            <a:ext cx="8651224" cy="13836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pl-PL" sz="2400" b="1" dirty="0">
              <a:ln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2776" y="404664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pl-PL" sz="2200" dirty="0" smtClean="0">
                <a:solidFill>
                  <a:schemeClr val="bg1"/>
                </a:solidFill>
              </a:rPr>
              <a:t>NALEŻY ZWIĘKSZYĆ TEMPO PROGRAMÓW NAPRAWCZYCH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pl-PL" sz="2400" dirty="0" smtClean="0">
                <a:solidFill>
                  <a:schemeClr val="bg1"/>
                </a:solidFill>
              </a:rPr>
              <a:t>Średnioroczne </a:t>
            </a:r>
            <a:r>
              <a:rPr lang="pl-PL" sz="2400" dirty="0">
                <a:solidFill>
                  <a:schemeClr val="bg1"/>
                </a:solidFill>
              </a:rPr>
              <a:t>stężenia </a:t>
            </a:r>
            <a:r>
              <a:rPr lang="pl-PL" sz="2400" dirty="0" err="1">
                <a:solidFill>
                  <a:schemeClr val="bg1"/>
                </a:solidFill>
              </a:rPr>
              <a:t>benzo</a:t>
            </a:r>
            <a:r>
              <a:rPr lang="pl-PL" sz="2400" dirty="0">
                <a:solidFill>
                  <a:schemeClr val="bg1"/>
                </a:solidFill>
              </a:rPr>
              <a:t>/a/</a:t>
            </a:r>
            <a:r>
              <a:rPr lang="pl-PL" sz="2400" dirty="0" err="1">
                <a:solidFill>
                  <a:schemeClr val="bg1"/>
                </a:solidFill>
              </a:rPr>
              <a:t>pirenu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dirty="0">
                <a:solidFill>
                  <a:schemeClr val="bg1"/>
                </a:solidFill>
              </a:rPr>
              <a:t>pyle zawieszonym PM10</a:t>
            </a:r>
          </a:p>
        </p:txBody>
      </p:sp>
    </p:spTree>
    <p:extLst>
      <p:ext uri="{BB962C8B-B14F-4D97-AF65-F5344CB8AC3E}">
        <p14:creationId xmlns:p14="http://schemas.microsoft.com/office/powerpoint/2010/main" val="41524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-43455"/>
            <a:ext cx="8229600" cy="681038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jakości powietrza w 2016 roku</a:t>
            </a:r>
            <a:endParaRPr lang="pl-PL" sz="28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X:\Edyta\inne\logo_wioskrak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957" y="6150635"/>
            <a:ext cx="683043" cy="707365"/>
          </a:xfrm>
          <a:prstGeom prst="rect">
            <a:avLst/>
          </a:prstGeom>
          <a:noFill/>
        </p:spPr>
      </p:pic>
      <p:pic>
        <p:nvPicPr>
          <p:cNvPr id="7" name="Symbol zastępczy zawartości 6" descr="STACJE 2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22784" y="637583"/>
            <a:ext cx="5898432" cy="6183841"/>
          </a:xfrm>
        </p:spPr>
      </p:pic>
    </p:spTree>
    <p:extLst>
      <p:ext uri="{BB962C8B-B14F-4D97-AF65-F5344CB8AC3E}">
        <p14:creationId xmlns:p14="http://schemas.microsoft.com/office/powerpoint/2010/main" val="21195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otr\Desktop\d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46" y="1410336"/>
            <a:ext cx="7764285" cy="5180088"/>
          </a:xfrm>
          <a:prstGeom prst="rect">
            <a:avLst/>
          </a:prstGeom>
          <a:noFill/>
        </p:spPr>
      </p:pic>
      <p:grpSp>
        <p:nvGrpSpPr>
          <p:cNvPr id="12" name="Grupa 11"/>
          <p:cNvGrpSpPr/>
          <p:nvPr/>
        </p:nvGrpSpPr>
        <p:grpSpPr>
          <a:xfrm>
            <a:off x="431800" y="5497445"/>
            <a:ext cx="8685420" cy="566569"/>
            <a:chOff x="458580" y="5314565"/>
            <a:chExt cx="8685420" cy="566569"/>
          </a:xfrm>
        </p:grpSpPr>
        <p:cxnSp>
          <p:nvCxnSpPr>
            <p:cNvPr id="6" name="Łącznik prosty 5"/>
            <p:cNvCxnSpPr/>
            <p:nvPr/>
          </p:nvCxnSpPr>
          <p:spPr>
            <a:xfrm flipV="1">
              <a:off x="458580" y="5862918"/>
              <a:ext cx="7645514" cy="182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ole tekstowe 7"/>
            <p:cNvSpPr txBox="1"/>
            <p:nvPr/>
          </p:nvSpPr>
          <p:spPr>
            <a:xfrm>
              <a:off x="7960660" y="5314565"/>
              <a:ext cx="1183340" cy="5539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Poziom dopuszczalny </a:t>
              </a:r>
            </a:p>
            <a:p>
              <a:r>
                <a:rPr lang="pl-PL" sz="1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ng/m</a:t>
              </a:r>
              <a:r>
                <a:rPr lang="pl-PL" sz="1000" b="1" i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pl-PL" sz="10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09588" y="4018421"/>
            <a:ext cx="8634411" cy="1200329"/>
            <a:chOff x="509588" y="4018421"/>
            <a:chExt cx="8634411" cy="1200329"/>
          </a:xfrm>
        </p:grpSpPr>
        <p:cxnSp>
          <p:nvCxnSpPr>
            <p:cNvPr id="9" name="Łącznik prosty 8"/>
            <p:cNvCxnSpPr/>
            <p:nvPr/>
          </p:nvCxnSpPr>
          <p:spPr>
            <a:xfrm>
              <a:off x="509588" y="4123693"/>
              <a:ext cx="7636841" cy="1979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7969624" y="4018421"/>
              <a:ext cx="1174375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pl-PL" sz="9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Dopuszczalna częstość przekraczania </a:t>
              </a:r>
            </a:p>
            <a:p>
              <a:r>
                <a:rPr lang="pl-PL" sz="9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poziomu dopuszczalnego</a:t>
              </a:r>
              <a:br>
                <a:rPr lang="pl-PL" sz="9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l-PL" sz="9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w roku kalendarzowym (35 dni)</a:t>
              </a:r>
              <a:endParaRPr lang="pl-PL" sz="900" b="1" i="1" baseline="30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509588" y="3507378"/>
            <a:ext cx="8634412" cy="553998"/>
            <a:chOff x="509588" y="3507378"/>
            <a:chExt cx="8634412" cy="553998"/>
          </a:xfrm>
        </p:grpSpPr>
        <p:cxnSp>
          <p:nvCxnSpPr>
            <p:cNvPr id="7" name="Łącznik prosty 6"/>
            <p:cNvCxnSpPr/>
            <p:nvPr/>
          </p:nvCxnSpPr>
          <p:spPr>
            <a:xfrm flipV="1">
              <a:off x="509588" y="3830495"/>
              <a:ext cx="7766357" cy="14947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0"/>
            <p:cNvSpPr txBox="1"/>
            <p:nvPr/>
          </p:nvSpPr>
          <p:spPr>
            <a:xfrm>
              <a:off x="7962094" y="3507378"/>
              <a:ext cx="1181906" cy="5539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Poziom dopuszczalny </a:t>
              </a:r>
            </a:p>
            <a:p>
              <a:r>
                <a:rPr lang="pl-PL" sz="1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 </a:t>
              </a:r>
              <a:r>
                <a:rPr lang="pl-PL" sz="1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µ</a:t>
              </a:r>
              <a:r>
                <a:rPr lang="pl-PL" sz="1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g/m</a:t>
              </a:r>
              <a:r>
                <a:rPr lang="pl-PL" sz="1000" b="1" i="1" baseline="300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pl-PL" sz="1000" b="1" i="1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416518" y="100462"/>
            <a:ext cx="8136530" cy="1297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PIERWSZE EFEKTY REALIZACJI PROGRAMU  OCHRONY POWIETRZA</a:t>
            </a:r>
            <a:r>
              <a:rPr lang="pl-PL" sz="2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6F9F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pl-PL" sz="2800" dirty="0">
              <a:solidFill>
                <a:srgbClr val="F6F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2" y="1556792"/>
            <a:ext cx="7140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pl-PL" sz="20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końcem </a:t>
            </a: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2015 </a:t>
            </a:r>
            <a:r>
              <a:rPr lang="pl-PL" sz="20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roku </a:t>
            </a: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bardzo wzrosła dynamika składanych</a:t>
            </a:r>
            <a:r>
              <a:rPr lang="pl-PL" sz="20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przez gminy wniosków o wymiany </a:t>
            </a:r>
            <a:r>
              <a:rPr lang="pl-PL" sz="20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wysokoemisyjnych urządzeń grzewczych w mniejszych miejscowościach. </a:t>
            </a: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Dotyczy to wniosków składanych do Wojewódzkiego </a:t>
            </a:r>
            <a:r>
              <a:rPr lang="pl-PL" sz="20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Funduszu Ochrony </a:t>
            </a: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Środowiska i </a:t>
            </a:r>
            <a:r>
              <a:rPr lang="pl-PL" sz="20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Gospodarki Wodnej </a:t>
            </a: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 program PONE – do 50% dofinansowania), oraz </a:t>
            </a:r>
            <a:r>
              <a:rPr lang="pl-PL" sz="20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 programu KAWKA </a:t>
            </a: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finansowanego przez Narodowy i Wojewódzki Fundusz </a:t>
            </a:r>
            <a:r>
              <a:rPr lang="pl-PL" sz="20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Ochrony Środowiska i Gospodarki Wodnej </a:t>
            </a: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(dla miejscowości większych niż 5 tysięcy mieszkańców.</a:t>
            </a:r>
          </a:p>
          <a:p>
            <a:pPr algn="just">
              <a:spcAft>
                <a:spcPts val="0"/>
              </a:spcAft>
            </a:pPr>
            <a:endParaRPr lang="pl-PL" sz="2000" b="1" dirty="0" smtClean="0">
              <a:solidFill>
                <a:srgbClr val="F6F9F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pl-PL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ILOŚĆ  SKŁADANYCH WNIOSKÓW PRZERASTA MOŻLIWOŚCI FUNDUSZY OCHRONY ŚRODOWISKA</a:t>
            </a:r>
          </a:p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F6F9F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ISTNIEJE ZAGROŻENIE ZAHAMOWANIA PROGRAMU OCHRONY POWIETRZA W MAŁOPOLSCE</a:t>
            </a:r>
            <a:endParaRPr lang="pl-PL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39552" y="332656"/>
            <a:ext cx="7632848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PROBLEMY Z FINANSOWANIEM POP</a:t>
            </a:r>
          </a:p>
        </p:txBody>
      </p:sp>
      <p:pic>
        <p:nvPicPr>
          <p:cNvPr id="6" name="Obraz 5" descr="oooo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6700" y="5581650"/>
            <a:ext cx="12573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7467" y="2492896"/>
            <a:ext cx="8832404" cy="378090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6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lipca 2017 roku w całej Małopolsce zacznie obowiązywać zakaz spalania (także w piecach domowych) mułów i </a:t>
            </a:r>
            <a:r>
              <a:rPr lang="pl-PL" sz="1600" b="1" dirty="0" err="1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flotów</a:t>
            </a:r>
            <a:r>
              <a:rPr lang="pl-PL" sz="16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węglowych.</a:t>
            </a:r>
            <a:endParaRPr lang="pl-PL" sz="1400" b="1" dirty="0">
              <a:solidFill>
                <a:srgbClr val="F6F9F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b="1" dirty="0">
                <a:solidFill>
                  <a:srgbClr val="F6F9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6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lipca 2017 roku osoby, które budują nowy dom, przeprowadzają remont z wymianą kotła lub kominka albo wymieniają kocioł lub kominek na nowy, będą zobowiązane zainstalować nowoczesne urządzenie spełniające najwyższe standardy.</a:t>
            </a:r>
            <a:endParaRPr lang="pl-PL" sz="1400" b="1" dirty="0">
              <a:solidFill>
                <a:srgbClr val="F6F9F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b="1" dirty="0">
                <a:solidFill>
                  <a:srgbClr val="F6F9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6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lipca 2017 roku wprowadzony zostanie zakaz spalania drewna i biomasy o wilgotności powyżej 20%. Oznacza to, że drewno przed spaleniem powinno być sezonowane.</a:t>
            </a:r>
            <a:endParaRPr lang="pl-PL" sz="1400" b="1" dirty="0">
              <a:solidFill>
                <a:srgbClr val="F6F9F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końca 2022 roku konieczna będzie wymiana kotłów na węgiel lub drewno, które nie spełniają żadnych norm emisyjnych. Mieszkańcy będą mieli 6 lat na wymianę tych kotłów. Obecnie istnieje możliwość skorzystania za pośrednictwem gmin. W przyszłości – po zakończeniu programów dofinansowania – użytkownicy będą zobowiązani wymienić je we własnym zakresie.</a:t>
            </a:r>
            <a:endParaRPr lang="pl-PL" sz="1400" b="1" dirty="0">
              <a:solidFill>
                <a:srgbClr val="F6F9F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Kontrola przestrzegania wymagań uchwały w odniesieniu do urządzeń grzewczych w budynkach mieszkalnych będzie spoczywała na władzach gmin.</a:t>
            </a:r>
            <a:endParaRPr lang="pl-PL" sz="1400" b="1" dirty="0">
              <a:solidFill>
                <a:srgbClr val="F6F9F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467544" y="0"/>
            <a:ext cx="7776864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AKTYWNE  DZIAŁANIA NA  SZCZEBLU WOJWÓDZKIM</a:t>
            </a:r>
            <a:endParaRPr lang="pl-PL" sz="24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9865" y="1052737"/>
            <a:ext cx="8832405" cy="13274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23 </a:t>
            </a:r>
            <a:r>
              <a:rPr lang="pl-PL" sz="2000" b="1" dirty="0">
                <a:solidFill>
                  <a:srgbClr val="F6F9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stycznia 2017 r. Sejmik Województwa Małopolskiego przyjął uchwałę wprowadzającą na obszarze województwa małopolskiego ograniczenia i zakazy w zakresie eksploatacji instalacji, w których następuje spalanie paliw. Oznacza to, że:</a:t>
            </a:r>
            <a:endParaRPr lang="pl-PL" b="1" dirty="0">
              <a:solidFill>
                <a:srgbClr val="F6F9F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3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219256" cy="4929411"/>
          </a:xfrm>
        </p:spPr>
        <p:txBody>
          <a:bodyPr>
            <a:normAutofit/>
          </a:bodyPr>
          <a:lstStyle/>
          <a:p>
            <a:pPr marL="550926" indent="-514350">
              <a:buClrTx/>
              <a:buSzPct val="100000"/>
              <a:buAutoNum type="arabicPeriod"/>
            </a:pPr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Uregulowanie parametrów jakościowych paliw stałych dopuszczonych do sprzedaży w Polsce</a:t>
            </a:r>
          </a:p>
          <a:p>
            <a:pPr marL="550926" indent="-514350">
              <a:buClrTx/>
              <a:buSzPct val="100000"/>
              <a:buAutoNum type="arabicPeriod"/>
            </a:pPr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Określenie parametrów technicznych </a:t>
            </a:r>
          </a:p>
          <a:p>
            <a:pPr marL="550926" indent="-514350">
              <a:buClrTx/>
              <a:buSzPct val="100000"/>
              <a:buNone/>
            </a:pPr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 wielkości emisji zanieczyszczeń </a:t>
            </a:r>
          </a:p>
          <a:p>
            <a:pPr marL="550926" indent="-514350">
              <a:buClrTx/>
              <a:buSzPct val="100000"/>
              <a:buNone/>
            </a:pPr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dla nowych kotłów na paliwa stałe </a:t>
            </a:r>
          </a:p>
          <a:p>
            <a:pPr marL="550926" indent="-514350">
              <a:buClrTx/>
              <a:buSzPct val="100000"/>
              <a:buNone/>
            </a:pPr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Umożliwienie Radzie Miasta wdrożenie strefy ograniczonej emisji komunikacyjnej </a:t>
            </a:r>
          </a:p>
          <a:p>
            <a:pPr marL="550926" indent="-514350">
              <a:buClrTx/>
              <a:buSzPct val="100000"/>
              <a:buNone/>
            </a:pPr>
            <a:endParaRPr lang="pl-PL" sz="2800" dirty="0" smtClean="0">
              <a:solidFill>
                <a:srgbClr val="000304"/>
              </a:solidFill>
              <a:latin typeface="Calibri" pitchFamily="34" charset="0"/>
            </a:endParaRPr>
          </a:p>
          <a:p>
            <a:pPr marL="550926" indent="-514350">
              <a:buAutoNum type="arabicPeriod"/>
            </a:pPr>
            <a:endParaRPr lang="pl-PL" dirty="0">
              <a:solidFill>
                <a:srgbClr val="000304"/>
              </a:solidFill>
            </a:endParaRPr>
          </a:p>
        </p:txBody>
      </p:sp>
      <p:pic>
        <p:nvPicPr>
          <p:cNvPr id="4" name="Obraz 3" descr="oooo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6700" y="5581650"/>
            <a:ext cx="1257300" cy="1276350"/>
          </a:xfrm>
          <a:prstGeom prst="rect">
            <a:avLst/>
          </a:prstGeom>
        </p:spPr>
      </p:pic>
      <p:sp>
        <p:nvSpPr>
          <p:cNvPr id="5" name="Symbol zastępczy stopki 5"/>
          <p:cNvSpPr txBox="1">
            <a:spLocks/>
          </p:cNvSpPr>
          <p:nvPr/>
        </p:nvSpPr>
        <p:spPr>
          <a:xfrm>
            <a:off x="0" y="6309320"/>
            <a:ext cx="7776864" cy="365125"/>
          </a:xfrm>
          <a:prstGeom prst="rect">
            <a:avLst/>
          </a:prstGeom>
        </p:spPr>
        <p:txBody>
          <a:bodyPr vert="horz" anchor="ctr" anchorCtr="1"/>
          <a:lstStyle/>
          <a:p>
            <a:pPr marL="550926" indent="-514350" algn="ctr">
              <a:buClrTx/>
              <a:buSzPct val="100000"/>
              <a:buNone/>
            </a:pPr>
            <a:endParaRPr lang="pl-PL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83993" y="332656"/>
            <a:ext cx="8208912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>
                <a:solidFill>
                  <a:srgbClr val="F6F9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Główne postulaty zmian prawnych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96948" y="5078436"/>
            <a:ext cx="7689752" cy="90026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0926" indent="-514350" algn="ctr">
              <a:buClrTx/>
              <a:buSzPct val="100000"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Każdego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na polski rynek trafia 140 000 kotłów pozaklasowych</a:t>
            </a:r>
          </a:p>
        </p:txBody>
      </p:sp>
    </p:spTree>
    <p:extLst>
      <p:ext uri="{BB962C8B-B14F-4D97-AF65-F5344CB8AC3E}">
        <p14:creationId xmlns:p14="http://schemas.microsoft.com/office/powerpoint/2010/main" val="40842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99312"/>
            <a:ext cx="7467600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ziałania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krótkoterminowe</a:t>
            </a:r>
            <a:endParaRPr lang="pl-PL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372" y="1417638"/>
            <a:ext cx="9062628" cy="4525963"/>
          </a:xfrm>
        </p:spPr>
        <p:txBody>
          <a:bodyPr>
            <a:normAutofit fontScale="92500"/>
          </a:bodyPr>
          <a:lstStyle/>
          <a:p>
            <a:endParaRPr lang="pl-PL" b="1" dirty="0" smtClean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Poziomy zagrożenia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ustala się w oparciu o 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wartości stężeń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pyłu PM10, ozonu 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 dwutlenków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siarki 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azotu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" indent="0" algn="ctr">
              <a:buNone/>
            </a:pPr>
            <a:endParaRPr lang="pl-PL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3" indent="-36513" algn="ctr">
              <a:buNone/>
            </a:pP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Ustala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 3 stopnie 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zagrożenia zanieczyszczeniem powietrza:</a:t>
            </a:r>
            <a:endParaRPr lang="pl-PL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stopień 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zagrożenia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(kod 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żółty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stopień 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zagrożenia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(kod pomarańczowy),</a:t>
            </a:r>
          </a:p>
          <a:p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pl-PL" b="1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stopień </a:t>
            </a:r>
            <a:r>
              <a:rPr lang="pl-PL" b="1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zagrożenia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(kod czerwony).</a:t>
            </a:r>
          </a:p>
        </p:txBody>
      </p:sp>
    </p:spTree>
    <p:extLst>
      <p:ext uri="{BB962C8B-B14F-4D97-AF65-F5344CB8AC3E}">
        <p14:creationId xmlns:p14="http://schemas.microsoft.com/office/powerpoint/2010/main" val="21322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7" y="617060"/>
            <a:ext cx="9117441" cy="620646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4237" y="0"/>
            <a:ext cx="9143999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6F9F1"/>
                </a:solidFill>
                <a:latin typeface="Arial,Italic"/>
              </a:rPr>
              <a:t>Reprezentatywność </a:t>
            </a:r>
            <a:r>
              <a:rPr lang="pl-PL" b="1" dirty="0">
                <a:solidFill>
                  <a:srgbClr val="F6F9F1"/>
                </a:solidFill>
                <a:latin typeface="Arial,Italic"/>
              </a:rPr>
              <a:t>stacji automatycznego monitoringu powietrza dla celów wprowadzania stopni zagrożenia</a:t>
            </a:r>
            <a:endParaRPr lang="pl-PL" b="1" dirty="0">
              <a:solidFill>
                <a:srgbClr val="F6F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177" y="296316"/>
            <a:ext cx="82296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Wojewódzkiego Centrum </a:t>
            </a:r>
            <a:r>
              <a:rPr lang="pl-PL" sz="2800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arządzania Kryzysowego, centrów powiatowych i gmin</a:t>
            </a:r>
            <a:endParaRPr lang="pl-PL" sz="28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8"/>
          <p:cNvSpPr txBox="1">
            <a:spLocks/>
          </p:cNvSpPr>
          <p:nvPr/>
        </p:nvSpPr>
        <p:spPr>
          <a:xfrm>
            <a:off x="395536" y="7173416"/>
            <a:ext cx="216024" cy="1240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8"/>
          <p:cNvSpPr txBox="1">
            <a:spLocks/>
          </p:cNvSpPr>
          <p:nvPr/>
        </p:nvSpPr>
        <p:spPr>
          <a:xfrm>
            <a:off x="395536" y="2204864"/>
            <a:ext cx="8229600" cy="10557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8"/>
          <p:cNvSpPr txBox="1">
            <a:spLocks/>
          </p:cNvSpPr>
          <p:nvPr/>
        </p:nvSpPr>
        <p:spPr>
          <a:xfrm>
            <a:off x="611560" y="1844824"/>
            <a:ext cx="82296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1872" y="1844824"/>
            <a:ext cx="8229600" cy="4525963"/>
          </a:xfrm>
          <a:solidFill>
            <a:schemeClr val="tx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WCZK monitoruje wprowadzanie działań w odpowiednich jednostkach przez informacje zwrotne od odpowiedzialnych organów i podmiotów wskazanych do realizacji zadań,</a:t>
            </a:r>
          </a:p>
          <a:p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WCZK przekazuje komunikaty o wprowadzeniu II i III stopnia zagrożenia do powiatowych centrów zarządzania kryzysowego, a centra powiatowe do gmin na swoim obszarze,</a:t>
            </a:r>
          </a:p>
          <a:p>
            <a:r>
              <a:rPr lang="pl-PL" sz="1800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owiatowe centra zarządzania kryzysowego w porozumieniu z gminami przekazują do dyrektorów jednostek oświatowych (szkół, przedszkoli, żłobków) oraz opiekuńczych informację o konieczności ograniczenia długotrwałego przebywania podopiecznych na otwartej przestrzeni dla uniknięcia narażenia na wysokie stężenia zanieczyszczeń,</a:t>
            </a:r>
          </a:p>
          <a:p>
            <a:r>
              <a:rPr lang="pl-PL" sz="1800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owiatowe centra zarządzania kryzysowego w porozumieniu z gminami przekazują do dyrektorów szpitali i przychodni podstawowej opieki zdrowotnej informację o możliwości wystąpienia większej ilości przypadków nagłych (np. wzrost dolegliwości astmatycznych lub niewydolności krążenia) z powodu wystąpienia wysokich stężeń zanieczyszczeń.</a:t>
            </a:r>
          </a:p>
          <a:p>
            <a:endParaRPr lang="pl-PL" sz="18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1872" y="297986"/>
            <a:ext cx="82296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Działania związane z wprowadzeniem III stopnia zagrożenia zanieczyszczenia powietrza pyłem PM10</a:t>
            </a:r>
            <a:endParaRPr lang="pl-PL" sz="28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8"/>
          <p:cNvSpPr txBox="1">
            <a:spLocks/>
          </p:cNvSpPr>
          <p:nvPr/>
        </p:nvSpPr>
        <p:spPr>
          <a:xfrm>
            <a:off x="395536" y="7173416"/>
            <a:ext cx="216024" cy="1240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8"/>
          <p:cNvSpPr txBox="1">
            <a:spLocks/>
          </p:cNvSpPr>
          <p:nvPr/>
        </p:nvSpPr>
        <p:spPr>
          <a:xfrm>
            <a:off x="395536" y="2204864"/>
            <a:ext cx="8229600" cy="10557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8"/>
          <p:cNvSpPr txBox="1">
            <a:spLocks/>
          </p:cNvSpPr>
          <p:nvPr/>
        </p:nvSpPr>
        <p:spPr>
          <a:xfrm>
            <a:off x="611560" y="1844824"/>
            <a:ext cx="82296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1872" y="1844824"/>
            <a:ext cx="8584624" cy="4525963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WCZK lub Wojewoda Małopolski wprowadzając III stopień zagrożenia biorąc pod uwagę obszar objęty zagrożeniem oraz warunki meteorologiczne podejmuje decyzję o wprowadzeniu określonych w POP-</a:t>
            </a:r>
            <a:r>
              <a:rPr lang="pl-PL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działań:</a:t>
            </a:r>
          </a:p>
          <a:p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Intensywne kontrole palenisk domowych w zakresie przestrzegania spalania odpadów</a:t>
            </a:r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Apele do mieszkańców o czasowe wykorzystanie innych źródeł ogrzewania (np. elektrycznego, gazowego),</a:t>
            </a:r>
          </a:p>
          <a:p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Czasowy zakaz palenia w kominkach,</a:t>
            </a:r>
          </a:p>
          <a:p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Ograniczenie ruchu pojazdów, </a:t>
            </a:r>
          </a:p>
          <a:p>
            <a:r>
              <a:rPr lang="pl-PL" sz="1800" b="1" dirty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zasowe ograniczenie emisji z przedsiębiorstw,</a:t>
            </a:r>
          </a:p>
          <a:p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Ograniczenie pylenia ze źródeł niezorganizowanych,</a:t>
            </a:r>
          </a:p>
          <a:p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Zakaz palenia pozostałości roślinnych na powierzchni ziemi,</a:t>
            </a:r>
          </a:p>
          <a:p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Czasowe zawieszenie uciążliwych prac budowlanych,</a:t>
            </a:r>
          </a:p>
          <a:p>
            <a:r>
              <a:rPr lang="pl-PL" sz="18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Czyszczenie ulic na mokro.</a:t>
            </a:r>
            <a:endParaRPr lang="pl-PL" sz="18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ooo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6700" y="5581650"/>
            <a:ext cx="1257300" cy="127635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771" y="897477"/>
            <a:ext cx="8616145" cy="5322348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>
                <a:solidFill>
                  <a:srgbClr val="000304"/>
                </a:solidFill>
                <a:latin typeface="Calibri" pitchFamily="34" charset="0"/>
              </a:rPr>
              <a:t> </a:t>
            </a:r>
            <a:endParaRPr lang="pl-PL" sz="2400" dirty="0">
              <a:solidFill>
                <a:srgbClr val="000304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Podstawa prawna art. 96a. 1. ustawy z dnia 27 kwietnia 2001r. – Prawo Ochrony Środowiska</a:t>
            </a:r>
          </a:p>
          <a:p>
            <a:pPr marL="36576" indent="0">
              <a:buClrTx/>
              <a:buSzPct val="100000"/>
              <a:buNone/>
            </a:pPr>
            <a:r>
              <a:rPr lang="pl-PL" sz="24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Kontrolę przeprowadza: </a:t>
            </a:r>
          </a:p>
          <a:p>
            <a:pPr algn="just">
              <a:buClrTx/>
              <a:buSzPct val="100000"/>
              <a:buNone/>
            </a:pPr>
            <a:r>
              <a:rPr lang="pl-PL" sz="24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Małopolski Wojewódzki Inspektor Ochrony Środowiska w przypadku niedotrzymania terminów realizacji zadań określonych w POP oraz planach działań krótkoterminowych  </a:t>
            </a:r>
          </a:p>
          <a:p>
            <a:pPr algn="just">
              <a:buClrTx/>
              <a:buSzPct val="100000"/>
              <a:buNone/>
            </a:pPr>
            <a:endParaRPr lang="pl-PL" sz="24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SzPct val="100000"/>
              <a:buNone/>
            </a:pPr>
            <a:r>
              <a:rPr lang="pl-PL" sz="2400" b="1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Kara </a:t>
            </a:r>
            <a:r>
              <a:rPr lang="pl-PL" sz="24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pieniężna w </a:t>
            </a:r>
            <a:r>
              <a:rPr lang="pl-PL" sz="2400" b="1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wysokości od </a:t>
            </a:r>
            <a:r>
              <a:rPr lang="pl-PL" sz="24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zł do 500 000 zł</a:t>
            </a:r>
          </a:p>
          <a:p>
            <a:pPr marL="0" indent="0" algn="ctr">
              <a:spcBef>
                <a:spcPts val="0"/>
              </a:spcBef>
              <a:buClrTx/>
              <a:buSzPct val="100000"/>
              <a:buNone/>
            </a:pPr>
            <a:endParaRPr lang="pl-PL" sz="2400" b="1" dirty="0" smtClean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Pct val="100000"/>
              <a:buNone/>
            </a:pPr>
            <a:r>
              <a:rPr lang="pl-PL" sz="24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Wysokość kary zależy od ilości i wagi stwierdzonych uchybień oraz naruszonych przez organ obowiązków </a:t>
            </a:r>
            <a:endParaRPr lang="pl-PL" sz="24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stopki 5"/>
          <p:cNvSpPr txBox="1">
            <a:spLocks/>
          </p:cNvSpPr>
          <p:nvPr/>
        </p:nvSpPr>
        <p:spPr>
          <a:xfrm>
            <a:off x="0" y="6309320"/>
            <a:ext cx="7776864" cy="365125"/>
          </a:xfrm>
          <a:prstGeom prst="rect">
            <a:avLst/>
          </a:prstGeom>
        </p:spPr>
        <p:txBody>
          <a:bodyPr vert="horz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Małopolski Wojewódzki Inspektor Ochrony Środowiska                                                                                26/29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687" y="66480"/>
            <a:ext cx="9120313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b="1" dirty="0" smtClean="0">
                <a:solidFill>
                  <a:srgbClr val="F6F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WYKONYWANYCH PRZEZ GMINY ZADAŃ, OKREŚLONYCH W POP DLA WOJEWÓDZTWA MAŁOPOLSKIEGO:</a:t>
            </a:r>
            <a:endParaRPr lang="pl-PL" sz="2000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93829" y="985838"/>
            <a:ext cx="57356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rgbClr val="F6F9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Dziękuję za uwagę</a:t>
            </a:r>
            <a:endParaRPr lang="pl-PL" sz="4400" b="1" dirty="0">
              <a:solidFill>
                <a:srgbClr val="F6F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360" y="836712"/>
            <a:ext cx="8229600" cy="1207009"/>
          </a:xfrm>
        </p:spPr>
        <p:txBody>
          <a:bodyPr>
            <a:normAutofit fontScale="85000" lnSpcReduction="10000"/>
          </a:bodyPr>
          <a:lstStyle/>
          <a:p>
            <a:pPr marL="538163" indent="-357188" algn="just">
              <a:buFont typeface="Courier New" pitchFamily="49" charset="0"/>
              <a:buChar char="o"/>
              <a:tabLst>
                <a:tab pos="541338" algn="l"/>
              </a:tabLst>
            </a:pPr>
            <a:r>
              <a:rPr lang="pl-PL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Wskaźnikami krytycznymi są ponadnormatywne stężenia pyłów PM10 i PM2,5 oraz stężenia </a:t>
            </a:r>
            <a:r>
              <a:rPr lang="pl-PL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benzo</a:t>
            </a:r>
            <a:r>
              <a:rPr lang="pl-PL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pl-PL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pirenu</a:t>
            </a:r>
            <a:endParaRPr lang="pl-PL" sz="20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indent="-357188" algn="just">
              <a:buFont typeface="Courier New" pitchFamily="49" charset="0"/>
              <a:buChar char="o"/>
              <a:tabLst>
                <a:tab pos="541338" algn="l"/>
              </a:tabLst>
            </a:pPr>
            <a:r>
              <a:rPr lang="pl-PL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Zła jakość powietrza utrzymuje się w całej Polsce, lecz szczególnie </a:t>
            </a:r>
            <a:br>
              <a:rPr lang="pl-PL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duże przekroczenia poziomów dopuszczalnych występują w Polsce Południowej. </a:t>
            </a:r>
          </a:p>
          <a:p>
            <a:pPr>
              <a:buNone/>
            </a:pPr>
            <a:endParaRPr lang="pl-PL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upa 5"/>
          <p:cNvGrpSpPr>
            <a:grpSpLocks/>
          </p:cNvGrpSpPr>
          <p:nvPr/>
        </p:nvGrpSpPr>
        <p:grpSpPr bwMode="auto">
          <a:xfrm>
            <a:off x="539552" y="2251748"/>
            <a:ext cx="8229600" cy="3689622"/>
            <a:chOff x="0" y="0"/>
            <a:chExt cx="69801" cy="35998"/>
          </a:xfrm>
        </p:grpSpPr>
        <p:pic>
          <p:nvPicPr>
            <p:cNvPr id="12" name="Obraz 12" descr="PM10_POLSK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3515" cy="35998"/>
            </a:xfrm>
            <a:prstGeom prst="rect">
              <a:avLst/>
            </a:prstGeom>
            <a:noFill/>
          </p:spPr>
        </p:pic>
        <p:pic>
          <p:nvPicPr>
            <p:cNvPr id="13" name="Obraz 13" descr="BaP_POLSK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85" y="0"/>
              <a:ext cx="33516" cy="35998"/>
            </a:xfrm>
            <a:prstGeom prst="rect">
              <a:avLst/>
            </a:prstGeom>
            <a:noFill/>
          </p:spPr>
        </p:pic>
      </p:grpSp>
      <p:sp>
        <p:nvSpPr>
          <p:cNvPr id="5" name="Prostokąt 4"/>
          <p:cNvSpPr/>
          <p:nvPr/>
        </p:nvSpPr>
        <p:spPr>
          <a:xfrm>
            <a:off x="1763688" y="260648"/>
            <a:ext cx="553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WSKAŹNIKI ZŁEJ JAKOŚCI POWIETRZA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pl-PL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611" y="0"/>
            <a:ext cx="6576813" cy="49342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6" name="Prostokąt zaokrąglony 5"/>
          <p:cNvSpPr/>
          <p:nvPr/>
        </p:nvSpPr>
        <p:spPr>
          <a:xfrm>
            <a:off x="502276" y="4934223"/>
            <a:ext cx="7881870" cy="1923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Jedną z głównych przyczyn występowania na terenie Śląska i Południowo- zachodniej Małopolski przekroczeń dopuszczalnych stężeń dwutlenku siarki jest praktyka dostarczania do punktów sprzedaży paliw stałych, węgla brunatnego i paliw odpadowych zawierających nadmiar siarki. 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okresie zimowym stanowi </a:t>
            </a:r>
            <a:r>
              <a:rPr lang="pl-PL" b="1" dirty="0" smtClean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dla jakości  </a:t>
            </a:r>
            <a:r>
              <a:rPr lang="pl-PL" b="1" dirty="0">
                <a:solidFill>
                  <a:srgbClr val="F6F9F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powietrza istotny problem. </a:t>
            </a:r>
            <a:endParaRPr lang="pl-PL" b="1" dirty="0">
              <a:solidFill>
                <a:srgbClr val="F6F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5346722"/>
            <a:ext cx="9144000" cy="15112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pl-PL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Legenda: </a:t>
            </a:r>
            <a:endParaRPr lang="pl-PL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pl-PL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S1 - oddziaływanie emisji związanej z intensywnym ruchem pojazdów w centrum miasta </a:t>
            </a:r>
          </a:p>
          <a:p>
            <a:r>
              <a:rPr lang="pl-PL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S2 - oddziaływanie emisji związanej z ruchem pojazdów na głównej drodze leżącej w pobliżu stacji </a:t>
            </a:r>
          </a:p>
          <a:p>
            <a:r>
              <a:rPr lang="pl-PL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S3 - oddziaływanie emisji z zakładów przemysłowych, ciepłowni, elektrowni zlokalizowanych w pobliżu stacji pomiarowej </a:t>
            </a:r>
          </a:p>
          <a:p>
            <a:r>
              <a:rPr lang="pl-PL" sz="1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S5 </a:t>
            </a:r>
            <a:r>
              <a:rPr lang="pl-PL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oddziaływanie emisji związanych z indywidualnym ogrzewaniem budynków </a:t>
            </a:r>
          </a:p>
          <a:p>
            <a:r>
              <a:rPr lang="pl-PL" sz="1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S16 </a:t>
            </a:r>
            <a:r>
              <a:rPr lang="pl-PL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emisja wtórna zanieczyszczeń pyłowych z powierzchni odkrytych, np. dróg, chodników, boisk </a:t>
            </a:r>
            <a:endParaRPr lang="pl-PL" sz="1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491880" y="57522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06033" y="181872"/>
            <a:ext cx="733193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GŁÓWNE PRZYCZYNY PRZEKROCZEŃ DOPUSZCZALNEGO POZIOMU PYŁU PM10</a:t>
            </a:r>
            <a:endParaRPr lang="pl-PL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84168" y="3940258"/>
            <a:ext cx="2286000" cy="10798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Źródło danych :</a:t>
            </a:r>
            <a:r>
              <a:rPr lang="pl-PL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PMŚ Instytut Ochrony Środowiska </a:t>
            </a:r>
          </a:p>
          <a:p>
            <a:pPr algn="ctr"/>
            <a:r>
              <a:rPr lang="pl-PL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Warszawa 2014r</a:t>
            </a:r>
            <a:endParaRPr lang="pl-PL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6" y="784657"/>
            <a:ext cx="5162550" cy="4600575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4094946" y="324433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88,21 %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27311" y="116632"/>
            <a:ext cx="8575167" cy="96276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  <a:t>Średnioroczne stężenia pyłu zawieszonego </a:t>
            </a:r>
            <a:b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</a:br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  <a:t>PM10 w latach 2012 </a:t>
            </a:r>
            <a:r>
              <a:rPr lang="pl-PL" sz="2800" b="1" dirty="0">
                <a:solidFill>
                  <a:srgbClr val="F6F9F1"/>
                </a:solidFill>
                <a:latin typeface="Times New Roman" pitchFamily="18" charset="0"/>
              </a:rPr>
              <a:t>- </a:t>
            </a:r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  <a:t>2016</a:t>
            </a:r>
          </a:p>
        </p:txBody>
      </p:sp>
      <p:sp>
        <p:nvSpPr>
          <p:cNvPr id="2" name="Prostokąt zaokrąglony 1"/>
          <p:cNvSpPr/>
          <p:nvPr/>
        </p:nvSpPr>
        <p:spPr>
          <a:xfrm>
            <a:off x="23813" y="1340768"/>
            <a:ext cx="9096375" cy="5016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rgbClr val="F6F9F1"/>
                </a:solidFill>
                <a:latin typeface="Times New Roman" pitchFamily="18" charset="0"/>
              </a:rPr>
              <a:t>2016</a:t>
            </a:r>
            <a:endParaRPr lang="pl-PL"/>
          </a:p>
        </p:txBody>
      </p:sp>
      <p:pic>
        <p:nvPicPr>
          <p:cNvPr id="9" name="Obraz 8" descr="PM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605" y="1412776"/>
            <a:ext cx="8754789" cy="4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3813" y="1340768"/>
            <a:ext cx="9096375" cy="5016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rgbClr val="F6F9F1"/>
                </a:solidFill>
                <a:latin typeface="Times New Roman" pitchFamily="18" charset="0"/>
              </a:rPr>
              <a:t>2016</a:t>
            </a: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F6F9F1"/>
                </a:solidFill>
                <a:latin typeface="Times New Roman" pitchFamily="18" charset="0"/>
              </a:rPr>
              <a:t>Średnioroczne stężenia pyłu zawieszonego </a:t>
            </a:r>
            <a:br>
              <a:rPr lang="pl-PL" sz="3600" b="1" dirty="0" smtClean="0">
                <a:solidFill>
                  <a:srgbClr val="F6F9F1"/>
                </a:solidFill>
                <a:latin typeface="Times New Roman" pitchFamily="18" charset="0"/>
              </a:rPr>
            </a:br>
            <a:r>
              <a:rPr lang="pl-PL" sz="3600" b="1" dirty="0" smtClean="0">
                <a:solidFill>
                  <a:srgbClr val="F6F9F1"/>
                </a:solidFill>
                <a:latin typeface="Times New Roman" pitchFamily="18" charset="0"/>
              </a:rPr>
              <a:t>PM10 w 2016 roku</a:t>
            </a:r>
            <a:endParaRPr lang="pl-PL" sz="3600" dirty="0"/>
          </a:p>
        </p:txBody>
      </p:sp>
      <p:pic>
        <p:nvPicPr>
          <p:cNvPr id="6" name="Obraz 5" descr="PM10-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580" y="1340768"/>
            <a:ext cx="844683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27311" y="116632"/>
            <a:ext cx="8575167" cy="96276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6F9F1"/>
                </a:solidFill>
                <a:latin typeface="Times New Roman" pitchFamily="18" charset="0"/>
              </a:rPr>
              <a:t>Częstość przekraczania normy dobowej pyłu zawieszonego PM10 w latach </a:t>
            </a:r>
            <a:r>
              <a:rPr lang="pl-PL" sz="2800" b="1" dirty="0">
                <a:solidFill>
                  <a:srgbClr val="F6F9F1"/>
                </a:solidFill>
                <a:latin typeface="Times New Roman" pitchFamily="18" charset="0"/>
              </a:rPr>
              <a:t>2012 - 2016</a:t>
            </a:r>
            <a:endParaRPr lang="pl-PL" sz="2800" b="1" dirty="0" smtClean="0">
              <a:solidFill>
                <a:srgbClr val="F6F9F1"/>
              </a:solidFill>
              <a:latin typeface="Times New Roman" pitchFamily="18" charset="0"/>
            </a:endParaRPr>
          </a:p>
        </p:txBody>
      </p:sp>
      <p:pic>
        <p:nvPicPr>
          <p:cNvPr id="5" name="Picture 2" descr="X:\Edyta\inne\logo_wioskrak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957" y="6150635"/>
            <a:ext cx="683043" cy="707365"/>
          </a:xfrm>
          <a:prstGeom prst="rect">
            <a:avLst/>
          </a:prstGeom>
          <a:noFill/>
        </p:spPr>
      </p:pic>
      <p:sp>
        <p:nvSpPr>
          <p:cNvPr id="2" name="Prostokąt zaokrąglony 1"/>
          <p:cNvSpPr/>
          <p:nvPr/>
        </p:nvSpPr>
        <p:spPr>
          <a:xfrm>
            <a:off x="23813" y="1134091"/>
            <a:ext cx="9096375" cy="5016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PM10_36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196753"/>
            <a:ext cx="9013513" cy="49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19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1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Niestandardowy 2">
      <a:dk1>
        <a:srgbClr val="6ADAFA"/>
      </a:dk1>
      <a:lt1>
        <a:srgbClr val="6ADAFA"/>
      </a:lt1>
      <a:dk2>
        <a:srgbClr val="04617B"/>
      </a:dk2>
      <a:lt2>
        <a:srgbClr val="DBF5F9"/>
      </a:lt2>
      <a:accent1>
        <a:srgbClr val="54A838"/>
      </a:accent1>
      <a:accent2>
        <a:srgbClr val="54A838"/>
      </a:accent2>
      <a:accent3>
        <a:srgbClr val="B0DFA0"/>
      </a:accent3>
      <a:accent4>
        <a:srgbClr val="B0DFA0"/>
      </a:accent4>
      <a:accent5>
        <a:srgbClr val="54A838"/>
      </a:accent5>
      <a:accent6>
        <a:srgbClr val="54A838"/>
      </a:accent6>
      <a:hlink>
        <a:srgbClr val="54A838"/>
      </a:hlink>
      <a:folHlink>
        <a:srgbClr val="54A838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14127</TotalTime>
  <Words>1099</Words>
  <Application>Microsoft Office PowerPoint</Application>
  <PresentationFormat>Pokaz na ekranie (4:3)</PresentationFormat>
  <Paragraphs>218</Paragraphs>
  <Slides>29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40" baseType="lpstr">
      <vt:lpstr>Arial</vt:lpstr>
      <vt:lpstr>Arial,Italic</vt:lpstr>
      <vt:lpstr>Calibri</vt:lpstr>
      <vt:lpstr>Courier New</vt:lpstr>
      <vt:lpstr>Franklin Gothic Book</vt:lpstr>
      <vt:lpstr>Symbol</vt:lpstr>
      <vt:lpstr>Times New Roman</vt:lpstr>
      <vt:lpstr>Wingdings</vt:lpstr>
      <vt:lpstr>Wingdings 2</vt:lpstr>
      <vt:lpstr>Techniczny</vt:lpstr>
      <vt:lpstr>Motyw pakietu Office</vt:lpstr>
      <vt:lpstr>WOJEWÓDZKI INSPEKTORAT OCHRONY ŚRODOWISKA  W KRAKOWIE 31-011 KRAKÓW, PL. SZCZEPAŃSKI 5</vt:lpstr>
      <vt:lpstr>Monitoring jakości powietrza w 2016 roku</vt:lpstr>
      <vt:lpstr>Prezentacja programu PowerPoint</vt:lpstr>
      <vt:lpstr>Prezentacja programu PowerPoint</vt:lpstr>
      <vt:lpstr>Prezentacja programu PowerPoint</vt:lpstr>
      <vt:lpstr>Średnioroczne stężenia pyłu zawieszonego  PM10 w latach 2012 - 2016</vt:lpstr>
      <vt:lpstr>Średnioroczne stężenia pyłu zawieszonego  PM10 w 2016 roku</vt:lpstr>
      <vt:lpstr>Częstość przekraczania normy dobowej pyłu zawieszonego PM10 w latach 2012 - 2016</vt:lpstr>
      <vt:lpstr>Prezentacja programu PowerPoint</vt:lpstr>
      <vt:lpstr>Średnioroczne stężenia benzo(a)pirenu  w pyle zawieszonym PM10  w latach 2012 - 2016</vt:lpstr>
      <vt:lpstr>Prezentacja programu PowerPoint</vt:lpstr>
      <vt:lpstr>Prezentacja programu PowerPoint</vt:lpstr>
      <vt:lpstr>Prezentacja programu PowerPoint</vt:lpstr>
      <vt:lpstr>Współpraca z samorządami </vt:lpstr>
      <vt:lpstr>Priorytetowe zadania zespołu </vt:lpstr>
      <vt:lpstr>Pomiary okresowe w latach 2014-2016 </vt:lpstr>
      <vt:lpstr>WOJEWÓDZTWO MAŁOPOLSKIE Percentyl 90,4 ze stężeń 24-godzinnych pyłu zawieszonego PM10</vt:lpstr>
      <vt:lpstr>Pomiary okresowe w latach 2014-2016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Działania krótkoterminowe</vt:lpstr>
      <vt:lpstr>Prezentacja programu PowerPoint</vt:lpstr>
      <vt:lpstr>Zadania Wojewódzkiego Centrum Zarządzania Kryzysowego, centrów powiatowych i gmin</vt:lpstr>
      <vt:lpstr>Działania związane z wprowadzeniem III stopnia zagrożenia zanieczyszczenia powietrza pyłem PM10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WOJEWÓDZKI INSPEKTORAT OCHRONY ŚRODOWISKA  W KRAKOWIE 31-011 KRAKÓW, PL. SZCZEPAŃSKI 5</dc:title>
  <dc:creator>inspekcja</dc:creator>
  <cp:lastModifiedBy>Agata Prokop</cp:lastModifiedBy>
  <cp:revision>182</cp:revision>
  <dcterms:created xsi:type="dcterms:W3CDTF">2016-06-10T09:06:46Z</dcterms:created>
  <dcterms:modified xsi:type="dcterms:W3CDTF">2017-09-29T12:16:51Z</dcterms:modified>
</cp:coreProperties>
</file>